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0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 b="def" i="def"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" name="Shape 7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3" name="Shape 4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Markdown is a plain text language with formatting syntax designed so that it can be converted to HTML and many other formats.</a:t>
            </a:r>
          </a:p>
          <a:p>
            <a:pPr/>
          </a:p>
          <a:p>
            <a:pPr/>
            <a:r>
              <a:t>They are written using an extension of markdown syntax that enables R code to be embedded in them in a way which can later be executed.  </a:t>
            </a:r>
          </a:p>
          <a:p>
            <a:pPr/>
          </a:p>
          <a:p>
            <a:pPr/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0" name="Shape 5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5" name="Shape 8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7" name="Shape 11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5" name="Shape 15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Shape 16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2" name="Shape 16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/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/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/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/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3" name="Image"/>
          <p:cNvSpPr/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/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/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0" name="Image"/>
          <p:cNvSpPr/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/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9" name="Image"/>
          <p:cNvSpPr/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 xmlns:p14="http://schemas.microsoft.com/office/powerpoint/2010/main" spd="med" advClick="1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rstudio.com/resources/cheatsheets/" TargetMode="Externa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rseek.org/" TargetMode="External"/><Relationship Id="rId3" Type="http://schemas.openxmlformats.org/officeDocument/2006/relationships/hyperlink" Target="https://rstudio.com/resources/cheatsheets/" TargetMode="External"/><Relationship Id="rId4" Type="http://schemas.openxmlformats.org/officeDocument/2006/relationships/hyperlink" Target="http://www.cookbook-r.com/" TargetMode="External"/><Relationship Id="rId5" Type="http://schemas.openxmlformats.org/officeDocument/2006/relationships/hyperlink" Target="https://www.statmethods.net/r-tutorial/index.html" TargetMode="External"/><Relationship Id="rId6" Type="http://schemas.openxmlformats.org/officeDocument/2006/relationships/hyperlink" Target="https://github.com/trending/r" TargetMode="External"/><Relationship Id="rId7" Type="http://schemas.openxmlformats.org/officeDocument/2006/relationships/hyperlink" Target="https://blog.revolutionanalytics.com/" TargetMode="External"/><Relationship Id="rId8" Type="http://schemas.openxmlformats.org/officeDocument/2006/relationships/hyperlink" Target="https://stackoverflow.com/questions/tagged/r" TargetMode="External"/><Relationship Id="rId9" Type="http://schemas.openxmlformats.org/officeDocument/2006/relationships/hyperlink" Target="https://www.r-graph-gallery.com/" TargetMode="External"/><Relationship Id="rId10" Type="http://schemas.openxmlformats.org/officeDocument/2006/relationships/hyperlink" Target="http://r-statistics.co/Top50-Ggplot2-Visualizations-MasterList-R-Code.html" TargetMode="External"/><Relationship Id="rId11" Type="http://schemas.openxmlformats.org/officeDocument/2006/relationships/hyperlink" Target="https://www.r-bloggers.com/best-books-to-learn-r-programming/" TargetMode="External"/><Relationship Id="rId12" Type="http://schemas.openxmlformats.org/officeDocument/2006/relationships/hyperlink" Target="https://www.datacamp.com/" TargetMode="External"/><Relationship Id="rId13" Type="http://schemas.openxmlformats.org/officeDocument/2006/relationships/hyperlink" Target="https://www.codecademy.com/" TargetMode="External"/><Relationship Id="rId14" Type="http://schemas.openxmlformats.org/officeDocument/2006/relationships/hyperlink" Target="https://www.coursera.org/" TargetMode="External"/><Relationship Id="rId15" Type="http://schemas.openxmlformats.org/officeDocument/2006/relationships/hyperlink" Target="https://www.r-project.org/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studio.com/resources/cheatsheets/" TargetMode="Externa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hyperlink" Target="https://rstudio.com/resources/cheatsheets/" TargetMode="External"/><Relationship Id="rId4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rstudio.com/resources/cheatsheets/" TargetMode="External"/><Relationship Id="rId3" Type="http://schemas.openxmlformats.org/officeDocument/2006/relationships/image" Target="../media/image10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hyperlink" Target="https://heads.ku.dk/" TargetMode="External"/><Relationship Id="rId6" Type="http://schemas.openxmlformats.org/officeDocument/2006/relationships/hyperlink" Target="https://datalab.science.ku.dk/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4.jpeg"/><Relationship Id="rId9" Type="http://schemas.openxmlformats.org/officeDocument/2006/relationships/image" Target="../media/image5.jpeg"/><Relationship Id="rId10" Type="http://schemas.openxmlformats.org/officeDocument/2006/relationships/image" Target="../media/image6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10.png"/><Relationship Id="rId8" Type="http://schemas.openxmlformats.org/officeDocument/2006/relationships/image" Target="../media/image2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brianward1428.medium.com/introduction-to-tidyverse-7b3dbf2337d5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hyperlink" Target="https://cran.r-project.org/" TargetMode="External"/><Relationship Id="rId4" Type="http://schemas.openxmlformats.org/officeDocument/2006/relationships/hyperlink" Target="http://www.rstudio.com/download" TargetMode="External"/><Relationship Id="rId5" Type="http://schemas.openxmlformats.org/officeDocument/2006/relationships/hyperlink" Target="https://github.com/Center-for-Health-Data-Science/FromExceltoR" TargetMode="External"/><Relationship Id="rId6" Type="http://schemas.openxmlformats.org/officeDocument/2006/relationships/image" Target="../media/image7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sthda.com/english/" TargetMode="Externa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13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hyperlink" Target="http://www.sthda.com/english/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hyperlink" Target="https://publichealth.ku.dk/about-the-department/biostat/" TargetMode="Externa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cran.r-project.org/web/packages/lme4/vignettes/lmer.pdf" TargetMode="External"/><Relationship Id="rId3" Type="http://schemas.openxmlformats.org/officeDocument/2006/relationships/hyperlink" Target="https://cran.microsoft.com/snapshot/2017-08-01/web/packages/sjPlot/vignettes/sjplmer.html" TargetMode="External"/><Relationship Id="rId4" Type="http://schemas.openxmlformats.org/officeDocument/2006/relationships/hyperlink" Target="https://cran.r-project.org/web/packages/glmmTMB/index.html" TargetMode="External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15.jpeg"/><Relationship Id="rId8" Type="http://schemas.openxmlformats.org/officeDocument/2006/relationships/hyperlink" Target="https://cran.r-project.org/web/packages/glmnet/glmnet.pdf" TargetMode="External"/><Relationship Id="rId9" Type="http://schemas.openxmlformats.org/officeDocument/2006/relationships/hyperlink" Target="https://cran.r-project.org/web/packages/elasticnet/elasticnet.pdf" TargetMode="External"/><Relationship Id="rId10" Type="http://schemas.openxmlformats.org/officeDocument/2006/relationships/hyperlink" Target="https://www.datacamp.com/community/tutorials/tutorial-ridge-lasso-elastic-net" TargetMode="External"/><Relationship Id="rId11" Type="http://schemas.openxmlformats.org/officeDocument/2006/relationships/hyperlink" Target="https://rviews.rstudio.com/2017/09/25/survival-analysis-with-r/" TargetMode="External"/><Relationship Id="rId12" Type="http://schemas.openxmlformats.org/officeDocument/2006/relationships/hyperlink" Target="https://cran.r-project.org/web/packages/survminer/survminer.pdf" TargetMode="External"/><Relationship Id="rId13" Type="http://schemas.openxmlformats.org/officeDocument/2006/relationships/hyperlink" Target="https://rpkgs.datanovia.com/survminer/" TargetMode="External"/><Relationship Id="rId14" Type="http://schemas.openxmlformats.org/officeDocument/2006/relationships/image" Target="../media/image1.gif"/><Relationship Id="rId15" Type="http://schemas.openxmlformats.org/officeDocument/2006/relationships/hyperlink" Target="https://cran.r-project.org/web/packages/Epi/index.html" TargetMode="External"/><Relationship Id="rId16" Type="http://schemas.openxmlformats.org/officeDocument/2006/relationships/hyperlink" Target="https://rviews.rstudio.com/2020/03/05/covid-19-epidemiology-with-r/" TargetMode="External"/><Relationship Id="rId17" Type="http://schemas.openxmlformats.org/officeDocument/2006/relationships/hyperlink" Target="https://cran.r-project.org/web/packages/incidence/vignettes/customize_plot.html" TargetMode="Externa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tsandr.com/blog/clustering-analysis-k-means-and-hierarchical-clustering-by-hand-and-in-r/" TargetMode="External"/><Relationship Id="rId3" Type="http://schemas.openxmlformats.org/officeDocument/2006/relationships/hyperlink" Target="https://amices.org/mice/" TargetMode="External"/><Relationship Id="rId4" Type="http://schemas.openxmlformats.org/officeDocument/2006/relationships/hyperlink" Target="https://plotly-r.com/d-charts.html" TargetMode="External"/><Relationship Id="rId5" Type="http://schemas.openxmlformats.org/officeDocument/2006/relationships/hyperlink" Target="https://keras.rstudio.com/" TargetMode="External"/><Relationship Id="rId6" Type="http://schemas.openxmlformats.org/officeDocument/2006/relationships/hyperlink" Target="https://tensorflow.rstudio.com/" TargetMode="External"/><Relationship Id="rId7" Type="http://schemas.openxmlformats.org/officeDocument/2006/relationships/image" Target="../media/image52.png"/><Relationship Id="rId8" Type="http://schemas.openxmlformats.org/officeDocument/2006/relationships/hyperlink" Target="https://lgatto.github.io/IntroMachineLearningWithR/an-introduction-to-machine-learning-with-r.html" TargetMode="External"/><Relationship Id="rId9" Type="http://schemas.openxmlformats.org/officeDocument/2006/relationships/image" Target="../media/image1.tif"/><Relationship Id="rId10" Type="http://schemas.openxmlformats.org/officeDocument/2006/relationships/image" Target="../media/image2.tif"/><Relationship Id="rId11" Type="http://schemas.openxmlformats.org/officeDocument/2006/relationships/image" Target="../media/image3.tif"/><Relationship Id="rId12" Type="http://schemas.openxmlformats.org/officeDocument/2006/relationships/image" Target="../media/image4.tif"/><Relationship Id="rId13" Type="http://schemas.openxmlformats.org/officeDocument/2006/relationships/image" Target="../media/image5.tif"/><Relationship Id="rId14" Type="http://schemas.openxmlformats.org/officeDocument/2006/relationships/image" Target="../media/image6.tif"/><Relationship Id="rId15" Type="http://schemas.openxmlformats.org/officeDocument/2006/relationships/image" Target="../media/image7.tif"/><Relationship Id="rId16" Type="http://schemas.openxmlformats.org/officeDocument/2006/relationships/image" Target="../media/image8.tif"/><Relationship Id="rId17" Type="http://schemas.openxmlformats.org/officeDocument/2006/relationships/image" Target="../media/image53.png"/><Relationship Id="rId18" Type="http://schemas.openxmlformats.org/officeDocument/2006/relationships/image" Target="../media/image54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uni-regensburg.de/medizin/epidemiologie-praeventivmedizin/genetische-epidemiologie/software/" TargetMode="External"/><Relationship Id="rId3" Type="http://schemas.openxmlformats.org/officeDocument/2006/relationships/hyperlink" Target="http://www.bioconductor.org/packages/release/BiocViews.html#___RNASeq" TargetMode="External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16.jpeg"/><Relationship Id="rId13" Type="http://schemas.openxmlformats.org/officeDocument/2006/relationships/hyperlink" Target="http://www.bioconductor.org/packages/release/BiocViews.html" TargetMode="Externa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17.jpeg"/><Relationship Id="rId5" Type="http://schemas.openxmlformats.org/officeDocument/2006/relationships/image" Target="../media/image63.png"/><Relationship Id="rId6" Type="http://schemas.openxmlformats.org/officeDocument/2006/relationships/image" Target="../media/image18.jpeg"/><Relationship Id="rId7" Type="http://schemas.openxmlformats.org/officeDocument/2006/relationships/image" Target="../media/image64.png"/><Relationship Id="rId8" Type="http://schemas.openxmlformats.org/officeDocument/2006/relationships/hyperlink" Target="https://github.com/briandconnelly/pushoverr" TargetMode="External"/><Relationship Id="rId9" Type="http://schemas.openxmlformats.org/officeDocument/2006/relationships/image" Target="../media/image65.png"/><Relationship Id="rId10" Type="http://schemas.openxmlformats.org/officeDocument/2006/relationships/hyperlink" Target="https://mc-stan.org/users/interfaces/rstan" TargetMode="External"/><Relationship Id="rId11" Type="http://schemas.openxmlformats.org/officeDocument/2006/relationships/hyperlink" Target="https://keras.rstudio.com/" TargetMode="External"/><Relationship Id="rId12" Type="http://schemas.openxmlformats.org/officeDocument/2006/relationships/hyperlink" Target="https://tensorflow.rstudio.com/" TargetMode="External"/><Relationship Id="rId13" Type="http://schemas.openxmlformats.org/officeDocument/2006/relationships/hyperlink" Target="https://plotly-r.com/d-charts.html" TargetMode="External"/><Relationship Id="rId14" Type="http://schemas.openxmlformats.org/officeDocument/2006/relationships/image" Target="../media/image66.png"/><Relationship Id="rId15" Type="http://schemas.openxmlformats.org/officeDocument/2006/relationships/image" Target="../media/image2.gif"/><Relationship Id="rId16" Type="http://schemas.openxmlformats.org/officeDocument/2006/relationships/hyperlink" Target="https://gganimate.com/articles/gganimate.html" TargetMode="External"/><Relationship Id="rId17" Type="http://schemas.openxmlformats.org/officeDocument/2006/relationships/hyperlink" Target="https://shiny.rstudio.com/" TargetMode="External"/><Relationship Id="rId18" Type="http://schemas.openxmlformats.org/officeDocument/2006/relationships/image" Target="../media/image5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9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-8890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blurRad="0" stA="50000" stPos="0" endA="0" endPos="40000" dist="0" dir="5400000" fadeDir="5400000" sx="100000" sy="-100000" kx="0" ky="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889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408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05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06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407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12" name="Group"/>
          <p:cNvGrpSpPr/>
          <p:nvPr/>
        </p:nvGrpSpPr>
        <p:grpSpPr>
          <a:xfrm>
            <a:off x="16310613" y="5233644"/>
            <a:ext cx="741291" cy="808642"/>
            <a:chOff x="0" y="-66886"/>
            <a:chExt cx="741289" cy="808640"/>
          </a:xfrm>
        </p:grpSpPr>
        <p:sp>
          <p:nvSpPr>
            <p:cNvPr id="409" name="Circle"/>
            <p:cNvSpPr/>
            <p:nvPr/>
          </p:nvSpPr>
          <p:spPr>
            <a:xfrm>
              <a:off x="0" y="10931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0" name="Oval"/>
            <p:cNvSpPr/>
            <p:nvPr/>
          </p:nvSpPr>
          <p:spPr>
            <a:xfrm>
              <a:off x="163823" y="28108"/>
              <a:ext cx="413644" cy="24358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1" name="R"/>
            <p:cNvSpPr txBox="1"/>
            <p:nvPr/>
          </p:nvSpPr>
          <p:spPr>
            <a:xfrm>
              <a:off x="147249" y="-66887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sp>
        <p:nvSpPr>
          <p:cNvPr id="413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Studio</a:t>
            </a:r>
          </a:p>
        </p:txBody>
      </p:sp>
      <p:grpSp>
        <p:nvGrpSpPr>
          <p:cNvPr id="421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4" name="KnitR_in_RStudio.png" descr="KnitR_in_RStudi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5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6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Console (Run and Test Code)</a:t>
              </a:r>
            </a:p>
          </p:txBody>
        </p:sp>
        <p:sp>
          <p:nvSpPr>
            <p:cNvPr id="417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8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R-scripts (Save Your Code)</a:t>
              </a:r>
            </a:p>
          </p:txBody>
        </p:sp>
        <p:sp>
          <p:nvSpPr>
            <p:cNvPr id="419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Overview by Type, Help and R-packages</a:t>
              </a:r>
            </a:p>
          </p:txBody>
        </p:sp>
        <p:sp>
          <p:nvSpPr>
            <p:cNvPr id="420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Objects in Environment</a:t>
              </a:r>
            </a:p>
          </p:txBody>
        </p:sp>
      </p:grpSp>
      <p:sp>
        <p:nvSpPr>
          <p:cNvPr id="422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3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sz="3000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27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4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25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26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b="1" sz="16000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R</a:t>
              </a:r>
            </a:p>
          </p:txBody>
        </p:sp>
      </p:grpSp>
      <p:pic>
        <p:nvPicPr>
          <p:cNvPr id="428" name="knitr_0.png" descr="knitr_0.png"/>
          <p:cNvPicPr>
            <a:picLocks noChangeAspect="1"/>
          </p:cNvPicPr>
          <p:nvPr/>
        </p:nvPicPr>
        <p:blipFill>
          <a:blip r:embed="rId4">
            <a:extLst/>
          </a:blip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29" name="rmarkdown.png" descr="rmarkdown.png"/>
          <p:cNvPicPr>
            <a:picLocks noChangeAspect="1"/>
          </p:cNvPicPr>
          <p:nvPr/>
        </p:nvPicPr>
        <p:blipFill>
          <a:blip r:embed="rId5">
            <a:extLst/>
          </a:blip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3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40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fill="norm" stroke="1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31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32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37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41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fill="norm" stroke="1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35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36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438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39" name="8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46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47" name="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451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48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 ANATOMY OF R</a:t>
              </a:r>
            </a:p>
          </p:txBody>
        </p:sp>
        <p:sp>
          <p:nvSpPr>
            <p:cNvPr id="449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450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54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2" name="Oval 6"/>
            <p:cNvSpPr/>
            <p:nvPr/>
          </p:nvSpPr>
          <p:spPr>
            <a:xfrm flipH="1" rot="16200000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53" name="Oval 14"/>
            <p:cNvSpPr/>
            <p:nvPr/>
          </p:nvSpPr>
          <p:spPr>
            <a:xfrm flipH="1" rot="16200000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57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55" name="Oval 7"/>
            <p:cNvSpPr/>
            <p:nvPr/>
          </p:nvSpPr>
          <p:spPr>
            <a:xfrm flipH="1" rot="16200000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56" name="Oval 15"/>
            <p:cNvSpPr/>
            <p:nvPr/>
          </p:nvSpPr>
          <p:spPr>
            <a:xfrm flipH="1" rot="16200000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58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59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60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61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464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2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3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67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65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6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0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68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9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3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71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2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6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4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5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77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78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79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80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81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82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14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5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6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7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8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9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0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1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2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3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4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5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95" name="R"/>
          <p:cNvSpPr txBox="1"/>
          <p:nvPr/>
        </p:nvSpPr>
        <p:spPr>
          <a:xfrm>
            <a:off x="2082569" y="8626686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496" name="R…"/>
          <p:cNvSpPr txBox="1"/>
          <p:nvPr/>
        </p:nvSpPr>
        <p:spPr>
          <a:xfrm>
            <a:off x="5528005" y="5883816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Studio</a:t>
            </a:r>
          </a:p>
        </p:txBody>
      </p:sp>
      <p:sp>
        <p:nvSpPr>
          <p:cNvPr id="497" name=".R"/>
          <p:cNvSpPr txBox="1"/>
          <p:nvPr/>
        </p:nvSpPr>
        <p:spPr>
          <a:xfrm>
            <a:off x="9266515" y="6286131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498" name=".Rmd"/>
          <p:cNvSpPr txBox="1"/>
          <p:nvPr/>
        </p:nvSpPr>
        <p:spPr>
          <a:xfrm>
            <a:off x="11118463" y="6443459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.Rmd</a:t>
            </a:r>
          </a:p>
        </p:txBody>
      </p:sp>
      <p:sp>
        <p:nvSpPr>
          <p:cNvPr id="499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500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501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Arguments</a:t>
            </a:r>
          </a:p>
        </p:txBody>
      </p:sp>
      <p:sp>
        <p:nvSpPr>
          <p:cNvPr id="502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26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04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27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06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28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08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Language</a:t>
            </a:r>
          </a:p>
        </p:txBody>
      </p:sp>
      <p:sp>
        <p:nvSpPr>
          <p:cNvPr id="509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Editor</a:t>
            </a:r>
          </a:p>
        </p:txBody>
      </p:sp>
      <p:sp>
        <p:nvSpPr>
          <p:cNvPr id="510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11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2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3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2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3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534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536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37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38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39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0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1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2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3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4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5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6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550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547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  <a:endParaRPr b="1"/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548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49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554" name="Group"/>
          <p:cNvGrpSpPr/>
          <p:nvPr/>
        </p:nvGrpSpPr>
        <p:grpSpPr>
          <a:xfrm>
            <a:off x="13092399" y="10150782"/>
            <a:ext cx="10444709" cy="2760684"/>
            <a:chOff x="0" y="0"/>
            <a:chExt cx="10444708" cy="2760683"/>
          </a:xfrm>
        </p:grpSpPr>
        <p:sp>
          <p:nvSpPr>
            <p:cNvPr id="551" name="RUN CODE…"/>
            <p:cNvSpPr txBox="1"/>
            <p:nvPr/>
          </p:nvSpPr>
          <p:spPr>
            <a:xfrm>
              <a:off x="3001116" y="1323043"/>
              <a:ext cx="7443593" cy="143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  <a:endParaRPr b="1"/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2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53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558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55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56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57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59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  <a:endParaRPr b="1"/>
            </a:p>
            <a:p>
              <a:pPr algn="r"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 algn="r"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60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</a:p>
          </p:txBody>
        </p:sp>
        <p:sp>
          <p:nvSpPr>
            <p:cNvPr id="561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fill="norm" stroke="1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62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6000">
                  <a:solidFill>
                    <a:srgbClr val="2E5378"/>
                  </a:solidFill>
                </a:defRPr>
              </a:lvl1pPr>
            </a:lstStyle>
            <a:p>
              <a:pPr/>
              <a:r>
                <a:t>?</a:t>
              </a:r>
            </a:p>
          </p:txBody>
        </p:sp>
      </p:grpSp>
      <p:sp>
        <p:nvSpPr>
          <p:cNvPr id="564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570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65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fill="norm" stroke="1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569" name="Group"/>
            <p:cNvGrpSpPr/>
            <p:nvPr/>
          </p:nvGrpSpPr>
          <p:grpSpPr>
            <a:xfrm>
              <a:off x="484789" y="125328"/>
              <a:ext cx="1590591" cy="1438130"/>
              <a:chOff x="0" y="-30450"/>
              <a:chExt cx="1590589" cy="1438129"/>
            </a:xfrm>
          </p:grpSpPr>
          <p:sp>
            <p:nvSpPr>
              <p:cNvPr id="566" name="Oval"/>
              <p:cNvSpPr/>
              <p:nvPr/>
            </p:nvSpPr>
            <p:spPr>
              <a:xfrm>
                <a:off x="-1" y="124277"/>
                <a:ext cx="1491744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50800" dir="540000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67" name="Oval"/>
              <p:cNvSpPr/>
              <p:nvPr/>
            </p:nvSpPr>
            <p:spPr>
              <a:xfrm>
                <a:off x="468906" y="271074"/>
                <a:ext cx="993838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68" name="R"/>
              <p:cNvSpPr txBox="1"/>
              <p:nvPr/>
            </p:nvSpPr>
            <p:spPr>
              <a:xfrm>
                <a:off x="606420" y="-30451"/>
                <a:ext cx="984170" cy="14381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sx="100000" sy="100000" kx="0" ky="0" algn="b" rotWithShape="0" blurRad="101600" dist="50800" dir="540000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b="1" sz="5000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</p:grpSp>
      </p:grpSp>
      <p:sp>
        <p:nvSpPr>
          <p:cNvPr id="571" name="10"/>
          <p:cNvSpPr txBox="1"/>
          <p:nvPr/>
        </p:nvSpPr>
        <p:spPr>
          <a:xfrm>
            <a:off x="374649" y="13061950"/>
            <a:ext cx="716692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582" name="Group"/>
          <p:cNvGrpSpPr/>
          <p:nvPr/>
        </p:nvGrpSpPr>
        <p:grpSpPr>
          <a:xfrm>
            <a:off x="31679" y="9050962"/>
            <a:ext cx="10084290" cy="4104642"/>
            <a:chOff x="0" y="0"/>
            <a:chExt cx="10084289" cy="4104640"/>
          </a:xfrm>
        </p:grpSpPr>
        <p:grpSp>
          <p:nvGrpSpPr>
            <p:cNvPr id="579" name="Group"/>
            <p:cNvGrpSpPr/>
            <p:nvPr/>
          </p:nvGrpSpPr>
          <p:grpSpPr>
            <a:xfrm>
              <a:off x="0" y="-1"/>
              <a:ext cx="10084290" cy="4104642"/>
              <a:chOff x="0" y="0"/>
              <a:chExt cx="10084289" cy="4104640"/>
            </a:xfrm>
          </p:grpSpPr>
          <p:sp>
            <p:nvSpPr>
              <p:cNvPr id="572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573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  <p:grpSp>
            <p:nvGrpSpPr>
              <p:cNvPr id="578" name="Group"/>
              <p:cNvGrpSpPr/>
              <p:nvPr/>
            </p:nvGrpSpPr>
            <p:grpSpPr>
              <a:xfrm>
                <a:off x="0" y="-1"/>
                <a:ext cx="7443593" cy="4104642"/>
                <a:chOff x="0" y="0"/>
                <a:chExt cx="7443592" cy="4104640"/>
              </a:xfrm>
            </p:grpSpPr>
            <p:sp>
              <p:nvSpPr>
                <p:cNvPr id="574" name="TIPS…"/>
                <p:cNvSpPr txBox="1"/>
                <p:nvPr/>
              </p:nvSpPr>
              <p:spPr>
                <a:xfrm>
                  <a:off x="0" y="0"/>
                  <a:ext cx="7443593" cy="41046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b="1" sz="30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  <a:p>
                  <a:pPr algn="r">
                    <a:defRPr b="1"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R-cheat sheets (</a:t>
                  </a:r>
                  <a:r>
                    <a:rPr u="sng">
                      <a:hlinkClick r:id="rId2" invalidUrl="" action="" tgtFrame="" tooltip="" history="1" highlightClick="0" endSnd="0"/>
                    </a:rPr>
                    <a:t>https://rstudio.com/resources/cheatsheets/</a:t>
                  </a:r>
                  <a:r>
                    <a:t>)</a:t>
                  </a:r>
                </a:p>
              </p:txBody>
            </p:sp>
            <p:grpSp>
              <p:nvGrpSpPr>
                <p:cNvPr id="577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575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76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/>
                  </a:p>
                </p:txBody>
              </p:sp>
            </p:grpSp>
          </p:grpSp>
        </p:grpSp>
        <p:pic>
          <p:nvPicPr>
            <p:cNvPr id="580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1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2" grpId="5"/>
      <p:bldP build="whole" bldLvl="1" animBg="1" rev="0" advAuto="0" spid="558" grpId="1"/>
      <p:bldP build="whole" bldLvl="1" animBg="1" rev="0" advAuto="0" spid="554" grpId="3"/>
      <p:bldP build="whole" bldLvl="1" animBg="1" rev="0" advAuto="0" spid="563" grpId="4"/>
      <p:bldP build="whole" bldLvl="1" animBg="1" rev="0" advAuto="0" spid="550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4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STUDIO BASICS</a:t>
              </a:r>
            </a:p>
          </p:txBody>
        </p:sp>
        <p:sp>
          <p:nvSpPr>
            <p:cNvPr id="585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586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597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88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9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0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1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2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3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4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5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596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600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598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9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i="1"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b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3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601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02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06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4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05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09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07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08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  <a:endParaRPr b="1"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  <a:endParaRPr b="1"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10" name="1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9" grpId="3"/>
      <p:bldP build="whole" bldLvl="1" animBg="1" rev="0" advAuto="0" spid="600" grpId="1"/>
      <p:bldP build="whole" bldLvl="1" animBg="1" rev="0" advAuto="0" spid="603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612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</a:t>
              </a:r>
              <a:r>
                <a:t>RESOURCES FOR </a:t>
              </a:r>
              <a:r>
                <a:rPr b="1"/>
                <a:t>R</a:t>
              </a:r>
            </a:p>
          </p:txBody>
        </p:sp>
        <p:sp>
          <p:nvSpPr>
            <p:cNvPr id="613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614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616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17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18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19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20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https://rseek.org/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https://rstudio.com/resources/cheatsheets/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 invalidUrl="" action="" tgtFrame="" tooltip="" history="1" highlightClick="0" endSnd="0"/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 invalidUrl="" action="" tgtFrame="" tooltip="" history="1" highlightClick="0" endSnd="0"/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1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2" name="https://github.com/trending/r…"/>
          <p:cNvSpPr txBox="1"/>
          <p:nvPr/>
        </p:nvSpPr>
        <p:spPr>
          <a:xfrm>
            <a:off x="18198607" y="7225968"/>
            <a:ext cx="4569279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6" invalidUrl="" action="" tgtFrame="" tooltip="" history="1" highlightClick="0" endSnd="0"/>
              </a:rPr>
              <a:t>https://github.com/trending/r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7" invalidUrl="" action="" tgtFrame="" tooltip="" history="1" highlightClick="0" endSnd="0"/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8" invalidUrl="" action="" tgtFrame="" tooltip="" history="1" highlightClick="0" endSnd="0"/>
              </a:rPr>
              <a:t>https://stackoverflow.com/questions/tagged/r</a:t>
            </a:r>
            <a:r>
              <a:t> </a:t>
            </a:r>
          </a:p>
        </p:txBody>
      </p:sp>
      <p:sp>
        <p:nvSpPr>
          <p:cNvPr id="623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9" invalidUrl="" action="" tgtFrame="" tooltip="" history="1" highlightClick="0" endSnd="0"/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0" invalidUrl="" action="" tgtFrame="" tooltip="" history="1" highlightClick="0" endSnd="0"/>
              </a:rPr>
              <a:t>http://r-statistics.co/Top50-Ggplot2-Visualizations-MasterList-R-Code.html</a:t>
            </a:r>
            <a:r>
              <a:t>  </a:t>
            </a:r>
          </a:p>
        </p:txBody>
      </p:sp>
      <p:sp>
        <p:nvSpPr>
          <p:cNvPr id="624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1" invalidUrl="" action="" tgtFrame="" tooltip="" history="1" highlightClick="0" endSnd="0"/>
              </a:rPr>
              <a:t>https://www.r-bloggers.com/best-books-to-learn-r-programming/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2" invalidUrl="" action="" tgtFrame="" tooltip="" history="1" highlightClick="0" endSnd="0"/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3" invalidUrl="" action="" tgtFrame="" tooltip="" history="1" highlightClick="0" endSnd="0"/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4" invalidUrl="" action="" tgtFrame="" tooltip="" history="1" highlightClick="0" endSnd="0"/>
              </a:rPr>
              <a:t>https://www.coursera.org/</a:t>
            </a:r>
            <a: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625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6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7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8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GRAPHICS</a:t>
            </a:r>
          </a:p>
        </p:txBody>
      </p:sp>
      <p:sp>
        <p:nvSpPr>
          <p:cNvPr id="629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BOOKS &amp; COURSES</a:t>
            </a:r>
          </a:p>
        </p:txBody>
      </p:sp>
      <p:sp>
        <p:nvSpPr>
          <p:cNvPr id="630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 STARTED</a:t>
            </a:r>
          </a:p>
        </p:txBody>
      </p:sp>
      <p:sp>
        <p:nvSpPr>
          <p:cNvPr id="631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OTHER RESOURCES</a:t>
            </a:r>
          </a:p>
        </p:txBody>
      </p:sp>
      <p:sp>
        <p:nvSpPr>
          <p:cNvPr id="632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fill="norm" stroke="1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33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34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35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grpSp>
        <p:nvGrpSpPr>
          <p:cNvPr id="646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36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37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9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fill="norm" stroke="1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/>
            </a:p>
          </p:txBody>
        </p:sp>
        <p:sp>
          <p:nvSpPr>
            <p:cNvPr id="640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643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41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42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644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5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47" name="https://www.r-project.org/"/>
          <p:cNvSpPr txBox="1"/>
          <p:nvPr/>
        </p:nvSpPr>
        <p:spPr>
          <a:xfrm>
            <a:off x="1501464" y="3314700"/>
            <a:ext cx="376617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15" invalidUrl="" action="" tgtFrame="" tooltip="" history="1" highlightClick="0" endSnd="0"/>
              </a:rPr>
              <a:t>https://www.r-project.org/</a:t>
            </a:r>
          </a:p>
        </p:txBody>
      </p:sp>
      <p:sp>
        <p:nvSpPr>
          <p:cNvPr id="648" name="12"/>
          <p:cNvSpPr txBox="1"/>
          <p:nvPr/>
        </p:nvSpPr>
        <p:spPr>
          <a:xfrm>
            <a:off x="374649" y="12998449"/>
            <a:ext cx="575561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Прямоугольник 80"/>
          <p:cNvSpPr/>
          <p:nvPr/>
        </p:nvSpPr>
        <p:spPr>
          <a:xfrm flipH="1" rot="5400000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1" name="Скругленный прямоугольник 7"/>
          <p:cNvSpPr/>
          <p:nvPr/>
        </p:nvSpPr>
        <p:spPr>
          <a:xfrm flipH="1" rot="5400000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52" name="Скругленный прямоугольник 85"/>
          <p:cNvSpPr/>
          <p:nvPr/>
        </p:nvSpPr>
        <p:spPr>
          <a:xfrm flipH="1" rot="5400000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53" name="Скругленный прямоугольник 86"/>
          <p:cNvSpPr/>
          <p:nvPr/>
        </p:nvSpPr>
        <p:spPr>
          <a:xfrm flipH="1" rot="5400000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54" name="Скругленный прямоугольник 88"/>
          <p:cNvSpPr/>
          <p:nvPr/>
        </p:nvSpPr>
        <p:spPr>
          <a:xfrm flipH="1" rot="5400000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55" name="Прямоугольник 80"/>
          <p:cNvSpPr/>
          <p:nvPr/>
        </p:nvSpPr>
        <p:spPr>
          <a:xfrm flipH="1" rot="5400000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6" name="Овал 4"/>
          <p:cNvSpPr/>
          <p:nvPr/>
        </p:nvSpPr>
        <p:spPr>
          <a:xfrm flipH="1" rot="5400000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7" name="Овал 81"/>
          <p:cNvSpPr/>
          <p:nvPr/>
        </p:nvSpPr>
        <p:spPr>
          <a:xfrm flipH="1" rot="5400000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8" name="Овал 82"/>
          <p:cNvSpPr/>
          <p:nvPr/>
        </p:nvSpPr>
        <p:spPr>
          <a:xfrm flipH="1" rot="5400000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9" name="Овал 83"/>
          <p:cNvSpPr/>
          <p:nvPr/>
        </p:nvSpPr>
        <p:spPr>
          <a:xfrm flipH="1" rot="5400000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grpSp>
        <p:nvGrpSpPr>
          <p:cNvPr id="666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60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1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2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3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4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5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82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67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8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9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0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1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2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3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4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5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6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7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8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9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0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1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98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3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6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7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699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Vector</a:t>
            </a:r>
          </a:p>
        </p:txBody>
      </p:sp>
      <p:sp>
        <p:nvSpPr>
          <p:cNvPr id="700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Frame</a:t>
            </a:r>
          </a:p>
        </p:txBody>
      </p:sp>
      <p:sp>
        <p:nvSpPr>
          <p:cNvPr id="701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Tibble</a:t>
            </a:r>
          </a:p>
        </p:txBody>
      </p:sp>
      <p:sp>
        <p:nvSpPr>
          <p:cNvPr id="702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List</a:t>
            </a:r>
          </a:p>
        </p:txBody>
      </p:sp>
      <p:grpSp>
        <p:nvGrpSpPr>
          <p:cNvPr id="723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3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4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5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6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7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8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9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0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1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2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3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4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5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6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7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721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722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</p:grpSp>
      <p:sp>
        <p:nvSpPr>
          <p:cNvPr id="724" name="Скругленный прямоугольник 88"/>
          <p:cNvSpPr/>
          <p:nvPr/>
        </p:nvSpPr>
        <p:spPr>
          <a:xfrm flipH="1" rot="5400000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25" name="Овал 4"/>
          <p:cNvSpPr/>
          <p:nvPr/>
        </p:nvSpPr>
        <p:spPr>
          <a:xfrm flipH="1" rot="5400000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6" name="Овал 81"/>
          <p:cNvSpPr/>
          <p:nvPr/>
        </p:nvSpPr>
        <p:spPr>
          <a:xfrm flipH="1" rot="5400000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7" name="Овал 82"/>
          <p:cNvSpPr/>
          <p:nvPr/>
        </p:nvSpPr>
        <p:spPr>
          <a:xfrm flipH="1" rot="5400000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8" name="Овал 83"/>
          <p:cNvSpPr/>
          <p:nvPr/>
        </p:nvSpPr>
        <p:spPr>
          <a:xfrm flipH="1" rot="5400000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9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Numeric</a:t>
            </a:r>
          </a:p>
        </p:txBody>
      </p:sp>
      <p:sp>
        <p:nvSpPr>
          <p:cNvPr id="730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Integer</a:t>
            </a:r>
          </a:p>
        </p:txBody>
      </p:sp>
      <p:sp>
        <p:nvSpPr>
          <p:cNvPr id="731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Logical</a:t>
            </a:r>
          </a:p>
        </p:txBody>
      </p:sp>
      <p:sp>
        <p:nvSpPr>
          <p:cNvPr id="732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Character</a:t>
            </a:r>
          </a:p>
        </p:txBody>
      </p:sp>
      <p:sp>
        <p:nvSpPr>
          <p:cNvPr id="733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Factor</a:t>
            </a:r>
          </a:p>
        </p:txBody>
      </p:sp>
      <p:sp>
        <p:nvSpPr>
          <p:cNvPr id="734" name="Скругленный прямоугольник 88"/>
          <p:cNvSpPr/>
          <p:nvPr/>
        </p:nvSpPr>
        <p:spPr>
          <a:xfrm flipH="1" rot="5400000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35" name="Скругленный прямоугольник 88"/>
          <p:cNvSpPr/>
          <p:nvPr/>
        </p:nvSpPr>
        <p:spPr>
          <a:xfrm flipH="1" rot="5400000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36" name="Скругленный прямоугольник 88"/>
          <p:cNvSpPr/>
          <p:nvPr/>
        </p:nvSpPr>
        <p:spPr>
          <a:xfrm flipH="1" rot="5400000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37" name="Скругленный прямоугольник 88"/>
          <p:cNvSpPr/>
          <p:nvPr/>
        </p:nvSpPr>
        <p:spPr>
          <a:xfrm flipH="1" rot="5400000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38" name="Овал 83"/>
          <p:cNvSpPr/>
          <p:nvPr/>
        </p:nvSpPr>
        <p:spPr>
          <a:xfrm flipH="1" rot="5400000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9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-1.5, 2.7, 3.2</a:t>
            </a:r>
          </a:p>
        </p:txBody>
      </p:sp>
      <p:sp>
        <p:nvSpPr>
          <p:cNvPr id="740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-2, -1, 0, 3, 5</a:t>
            </a:r>
          </a:p>
        </p:txBody>
      </p:sp>
      <p:sp>
        <p:nvSpPr>
          <p:cNvPr id="741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“A”, “Bat”, “Tom”</a:t>
            </a:r>
          </a:p>
        </p:txBody>
      </p:sp>
      <p:sp>
        <p:nvSpPr>
          <p:cNvPr id="742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G1, G1, G2, G3</a:t>
            </a:r>
          </a:p>
        </p:txBody>
      </p:sp>
      <p:sp>
        <p:nvSpPr>
          <p:cNvPr id="743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TRUE, FALSE</a:t>
            </a:r>
          </a:p>
        </p:txBody>
      </p:sp>
      <p:sp>
        <p:nvSpPr>
          <p:cNvPr id="744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STRUCTURES</a:t>
            </a:r>
          </a:p>
        </p:txBody>
      </p:sp>
      <p:sp>
        <p:nvSpPr>
          <p:cNvPr id="745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TYPES</a:t>
            </a:r>
          </a:p>
        </p:txBody>
      </p:sp>
      <p:sp>
        <p:nvSpPr>
          <p:cNvPr id="746" name="Скругленный прямоугольник 85"/>
          <p:cNvSpPr/>
          <p:nvPr/>
        </p:nvSpPr>
        <p:spPr>
          <a:xfrm flipH="1" rot="5400000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795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2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78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3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6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7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94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9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2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3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796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Array</a:t>
            </a:r>
          </a:p>
        </p:txBody>
      </p:sp>
      <p:sp>
        <p:nvSpPr>
          <p:cNvPr id="797" name="Овал 83"/>
          <p:cNvSpPr/>
          <p:nvPr/>
        </p:nvSpPr>
        <p:spPr>
          <a:xfrm flipH="1" rot="5400000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98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802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799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DATA TYPES &amp; STRUCTURES</a:t>
              </a:r>
            </a:p>
          </p:txBody>
        </p:sp>
        <p:sp>
          <p:nvSpPr>
            <p:cNvPr id="800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337" sz="18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801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818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3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4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5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6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7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8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9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0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1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2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3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4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5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6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7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819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VARIABLES</a:t>
            </a:r>
          </a:p>
        </p:txBody>
      </p:sp>
      <p:sp>
        <p:nvSpPr>
          <p:cNvPr id="820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OBSERVATIONS</a:t>
            </a:r>
          </a:p>
        </p:txBody>
      </p:sp>
      <p:sp>
        <p:nvSpPr>
          <p:cNvPr id="821" name="13"/>
          <p:cNvSpPr txBox="1"/>
          <p:nvPr/>
        </p:nvSpPr>
        <p:spPr>
          <a:xfrm>
            <a:off x="374649" y="13061950"/>
            <a:ext cx="665164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22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3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Age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22" grpId="1"/>
      <p:bldP build="whole" bldLvl="1" animBg="1" rev="0" advAuto="0" spid="823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Group"/>
          <p:cNvGrpSpPr/>
          <p:nvPr/>
        </p:nvGrpSpPr>
        <p:grpSpPr>
          <a:xfrm>
            <a:off x="1400826" y="1527354"/>
            <a:ext cx="10448748" cy="3828692"/>
            <a:chOff x="0" y="0"/>
            <a:chExt cx="10448746" cy="3828690"/>
          </a:xfrm>
        </p:grpSpPr>
        <p:sp>
          <p:nvSpPr>
            <p:cNvPr id="827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BASE SYNTAX - RUN THROUGH </a:t>
              </a:r>
            </a:p>
          </p:txBody>
        </p:sp>
        <p:sp>
          <p:nvSpPr>
            <p:cNvPr id="828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 invalidUrl="" action="" tgtFrame="" tooltip="" history="1" highlightClick="0" endSnd="0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29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831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32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33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34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VARIABLE ASSIGNMENT</a:t>
            </a:r>
          </a:p>
        </p:txBody>
      </p:sp>
      <p:sp>
        <p:nvSpPr>
          <p:cNvPr id="835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36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READING AND WRITING DATA </a:t>
            </a:r>
          </a:p>
        </p:txBody>
      </p:sp>
      <p:pic>
        <p:nvPicPr>
          <p:cNvPr id="837" name="base-r.pdf" descr="base-r.pdf"/>
          <p:cNvPicPr>
            <a:picLocks noChangeAspect="1"/>
          </p:cNvPicPr>
          <p:nvPr/>
        </p:nvPicPr>
        <p:blipFill>
          <a:blip r:embed="rId3">
            <a:extLst/>
          </a:blip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3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38" name="base-r.pdf" descr="base-r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39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40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41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42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844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45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&gt; x &lt;- c(1.5, 2.6, 1.7, 3.2, 3.0, 2.9, …)</a:t>
            </a:r>
          </a:p>
        </p:txBody>
      </p:sp>
      <p:sp>
        <p:nvSpPr>
          <p:cNvPr id="846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847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&gt; x</a:t>
            </a:r>
          </a:p>
        </p:txBody>
      </p:sp>
      <p:sp>
        <p:nvSpPr>
          <p:cNvPr id="848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&gt; [1] 1.5  2.6  1.7  3.2  3.0  2.9 …</a:t>
            </a:r>
          </a:p>
        </p:txBody>
      </p:sp>
      <p:sp>
        <p:nvSpPr>
          <p:cNvPr id="849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850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51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DON’T USE</a:t>
            </a:r>
          </a:p>
        </p:txBody>
      </p:sp>
      <p:sp>
        <p:nvSpPr>
          <p:cNvPr id="852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DO</a:t>
            </a:r>
          </a:p>
        </p:txBody>
      </p:sp>
      <p:sp>
        <p:nvSpPr>
          <p:cNvPr id="853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854" name="Spaces in names…"/>
          <p:cNvSpPr txBox="1"/>
          <p:nvPr/>
        </p:nvSpPr>
        <p:spPr>
          <a:xfrm>
            <a:off x="12516571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base-r.pdf" descr="base-r.pdf"/>
          <p:cNvPicPr>
            <a:picLocks noChangeAspect="1"/>
          </p:cNvPicPr>
          <p:nvPr/>
        </p:nvPicPr>
        <p:blipFill>
          <a:blip r:embed="rId2">
            <a:extLst/>
          </a:blip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60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57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BASE SYNTAX - RUN THROUGH</a:t>
              </a:r>
            </a:p>
          </p:txBody>
        </p:sp>
        <p:sp>
          <p:nvSpPr>
            <p:cNvPr id="858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3" invalidUrl="" action="" tgtFrame="" tooltip="" history="1" highlightClick="0" endSnd="0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59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861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862" name="base-r.pdf" descr="base-r.pdf"/>
          <p:cNvPicPr>
            <a:picLocks noChangeAspect="1"/>
          </p:cNvPicPr>
          <p:nvPr/>
        </p:nvPicPr>
        <p:blipFill>
          <a:blip r:embed="rId4">
            <a:extLst/>
          </a:blip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3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64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CONDITIONS</a:t>
            </a:r>
          </a:p>
        </p:txBody>
      </p:sp>
      <p:pic>
        <p:nvPicPr>
          <p:cNvPr id="865" name="base-r.pdf" descr="base-r.pdf"/>
          <p:cNvPicPr>
            <a:picLocks noChangeAspect="1"/>
          </p:cNvPicPr>
          <p:nvPr/>
        </p:nvPicPr>
        <p:blipFill>
          <a:blip r:embed="rId4">
            <a:extLst/>
          </a:blip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fill="norm" stroke="1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6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67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SELECTING ELEMENTS</a:t>
            </a:r>
          </a:p>
        </p:txBody>
      </p:sp>
      <p:sp>
        <p:nvSpPr>
          <p:cNvPr id="868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69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R-BASE FUNCTIONS</a:t>
            </a:r>
          </a:p>
        </p:txBody>
      </p:sp>
      <p:sp>
        <p:nvSpPr>
          <p:cNvPr id="870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73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74" name="1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878" name="Group"/>
          <p:cNvGrpSpPr/>
          <p:nvPr/>
        </p:nvGrpSpPr>
        <p:grpSpPr>
          <a:xfrm>
            <a:off x="7597475" y="1016314"/>
            <a:ext cx="9176350" cy="2407791"/>
            <a:chOff x="97444" y="0"/>
            <a:chExt cx="9176349" cy="2407789"/>
          </a:xfrm>
        </p:grpSpPr>
        <p:sp>
          <p:nvSpPr>
            <p:cNvPr id="875" name="BASE R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BASE R CHEAT SHEET </a:t>
              </a:r>
            </a:p>
          </p:txBody>
        </p:sp>
        <p:sp>
          <p:nvSpPr>
            <p:cNvPr id="876" name="https://www.rstudio.com/wp-content/uploads/2016/10/r-cheat-sheet-3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https://www.rstudio.com/wp-content/uploads/2016/10/r-cheat-sheet-3.pdf</a:t>
              </a:r>
            </a:p>
          </p:txBody>
        </p:sp>
        <p:sp>
          <p:nvSpPr>
            <p:cNvPr id="877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879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80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81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82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83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84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85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86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87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Read in data:</a:t>
            </a:r>
          </a:p>
        </p:txBody>
      </p:sp>
      <p:sp>
        <p:nvSpPr>
          <p:cNvPr id="888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89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Overview:</a:t>
            </a:r>
          </a:p>
        </p:txBody>
      </p:sp>
      <p:sp>
        <p:nvSpPr>
          <p:cNvPr id="890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Basics:</a:t>
            </a:r>
          </a:p>
        </p:txBody>
      </p:sp>
      <p:sp>
        <p:nvSpPr>
          <p:cNvPr id="891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Is/As type:</a:t>
            </a:r>
          </a:p>
        </p:txBody>
      </p:sp>
      <p:sp>
        <p:nvSpPr>
          <p:cNvPr id="892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Plots:</a:t>
            </a:r>
          </a:p>
        </p:txBody>
      </p:sp>
      <p:sp>
        <p:nvSpPr>
          <p:cNvPr id="893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894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895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896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read.xlsx('name.xlsx'), read.delim('name.txt', sep ='\t') read.csv('name.csv', sep=';')</a:t>
            </a:r>
          </a:p>
        </p:txBody>
      </p:sp>
      <p:sp>
        <p:nvSpPr>
          <p:cNvPr id="897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98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CHUNK OPTIONS</a:t>
            </a:r>
          </a:p>
        </p:txBody>
      </p:sp>
      <p:sp>
        <p:nvSpPr>
          <p:cNvPr id="899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900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01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STRUCTURES &amp; OVERVIEW </a:t>
            </a:r>
          </a:p>
        </p:txBody>
      </p:sp>
      <p:sp>
        <p:nvSpPr>
          <p:cNvPr id="902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3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Make Data:</a:t>
            </a:r>
          </a:p>
        </p:txBody>
      </p:sp>
      <p:sp>
        <p:nvSpPr>
          <p:cNvPr id="904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Strings:</a:t>
            </a:r>
          </a:p>
        </p:txBody>
      </p:sp>
      <p:sp>
        <p:nvSpPr>
          <p:cNvPr id="905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06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Other:</a:t>
            </a:r>
          </a:p>
        </p:txBody>
      </p:sp>
      <p:sp>
        <p:nvSpPr>
          <p:cNvPr id="907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08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09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TYPES &amp; STRINGS</a:t>
            </a:r>
          </a:p>
        </p:txBody>
      </p:sp>
      <p:sp>
        <p:nvSpPr>
          <p:cNvPr id="910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11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" name="Group"/>
          <p:cNvGrpSpPr/>
          <p:nvPr/>
        </p:nvGrpSpPr>
        <p:grpSpPr>
          <a:xfrm>
            <a:off x="1419894" y="1524000"/>
            <a:ext cx="9486170" cy="3475977"/>
            <a:chOff x="25400" y="0"/>
            <a:chExt cx="9486169" cy="3475976"/>
          </a:xfrm>
        </p:grpSpPr>
        <p:sp>
          <p:nvSpPr>
            <p:cNvPr id="913" name="GETTING HELP"/>
            <p:cNvSpPr txBox="1"/>
            <p:nvPr/>
          </p:nvSpPr>
          <p:spPr>
            <a:xfrm>
              <a:off x="2540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14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915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921" name="Группа 174"/>
          <p:cNvGrpSpPr/>
          <p:nvPr/>
        </p:nvGrpSpPr>
        <p:grpSpPr>
          <a:xfrm>
            <a:off x="14651587" y="1546791"/>
            <a:ext cx="8936337" cy="9354150"/>
            <a:chOff x="0" y="-215828"/>
            <a:chExt cx="8936335" cy="9354149"/>
          </a:xfrm>
        </p:grpSpPr>
        <p:sp>
          <p:nvSpPr>
            <p:cNvPr id="917" name="Полилиния 183"/>
            <p:cNvSpPr/>
            <p:nvPr/>
          </p:nvSpPr>
          <p:spPr>
            <a:xfrm>
              <a:off x="0" y="4285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920" name="Группа 184"/>
            <p:cNvGrpSpPr/>
            <p:nvPr/>
          </p:nvGrpSpPr>
          <p:grpSpPr>
            <a:xfrm>
              <a:off x="0" y="-215829"/>
              <a:ext cx="3185277" cy="3176606"/>
              <a:chOff x="0" y="-215828"/>
              <a:chExt cx="3185276" cy="3176605"/>
            </a:xfrm>
          </p:grpSpPr>
          <p:sp>
            <p:nvSpPr>
              <p:cNvPr id="918" name="Прямоугольник 8"/>
              <p:cNvSpPr/>
              <p:nvPr/>
            </p:nvSpPr>
            <p:spPr>
              <a:xfrm rot="16200000">
                <a:off x="114392" y="-110108"/>
                <a:ext cx="2956492" cy="3185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b="1" sz="9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19" name="Заголовок 2"/>
              <p:cNvSpPr/>
              <p:nvPr/>
            </p:nvSpPr>
            <p:spPr>
              <a:xfrm rot="18900000">
                <a:off x="764878" y="182469"/>
                <a:ext cx="1655520" cy="127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b="1" sz="4200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/>
                <a:r>
                  <a:t>02</a:t>
                </a:r>
              </a:p>
            </p:txBody>
          </p:sp>
        </p:grpSp>
      </p:grpSp>
      <p:grpSp>
        <p:nvGrpSpPr>
          <p:cNvPr id="926" name="Группа 174"/>
          <p:cNvGrpSpPr/>
          <p:nvPr/>
        </p:nvGrpSpPr>
        <p:grpSpPr>
          <a:xfrm>
            <a:off x="7573142" y="1760456"/>
            <a:ext cx="6900194" cy="9140485"/>
            <a:chOff x="-81980" y="-2164"/>
            <a:chExt cx="6900192" cy="9140484"/>
          </a:xfrm>
        </p:grpSpPr>
        <p:sp>
          <p:nvSpPr>
            <p:cNvPr id="922" name="Полилиния 183"/>
            <p:cNvSpPr/>
            <p:nvPr/>
          </p:nvSpPr>
          <p:spPr>
            <a:xfrm>
              <a:off x="0" y="4285"/>
              <a:ext cx="6818212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925" name="Группа 184"/>
            <p:cNvGrpSpPr/>
            <p:nvPr/>
          </p:nvGrpSpPr>
          <p:grpSpPr>
            <a:xfrm>
              <a:off x="-81981" y="-2165"/>
              <a:ext cx="2577666" cy="2647477"/>
              <a:chOff x="-83369" y="3837"/>
              <a:chExt cx="2577665" cy="2647475"/>
            </a:xfrm>
          </p:grpSpPr>
          <p:sp>
            <p:nvSpPr>
              <p:cNvPr id="923" name="Прямоугольник 8"/>
              <p:cNvSpPr/>
              <p:nvPr/>
            </p:nvSpPr>
            <p:spPr>
              <a:xfrm rot="16200000">
                <a:off x="-76591" y="80427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b="1" sz="9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24" name="Заголовок 2"/>
              <p:cNvSpPr/>
              <p:nvPr/>
            </p:nvSpPr>
            <p:spPr>
              <a:xfrm rot="18900000">
                <a:off x="89201" y="491449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b="1" sz="4200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/>
                <a:r>
                  <a:t>01</a:t>
                </a:r>
              </a:p>
            </p:txBody>
          </p:sp>
        </p:grpSp>
      </p:grpSp>
      <p:grpSp>
        <p:nvGrpSpPr>
          <p:cNvPr id="929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27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928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930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31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39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2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fill="norm" stroke="1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33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fill="norm" stroke="1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34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35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fill="norm" stroke="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36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fill="norm" stroke="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37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38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</p:grpSp>
      <p:sp>
        <p:nvSpPr>
          <p:cNvPr id="940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4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941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 startAt="1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2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3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 startAt="1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2" invalidUrl="" action="" tgtFrame="" tooltip="" history="1" highlightClick="0" endSnd="0"/>
              </a:rPr>
              <a:t>https://rstudio.com/resources/cheatsheets/</a:t>
            </a:r>
            <a:r>
              <a:t> </a:t>
            </a:r>
          </a:p>
          <a:p>
            <a:pPr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4"/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44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GETTING HELP</a:t>
            </a:r>
          </a:p>
        </p:txBody>
      </p:sp>
      <p:pic>
        <p:nvPicPr>
          <p:cNvPr id="945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 startAt="1"/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2"/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5" grpId="1"/>
      <p:bldP build="whole" bldLvl="1" animBg="1" rev="0" advAuto="0" spid="946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  <a:extLst/>
          </a:blip>
          <a:srcRect l="0" t="105" r="2318" b="954"/>
          <a:stretch>
            <a:fillRect/>
          </a:stretch>
        </p:blipFill>
        <p:spPr>
          <a:xfrm rot="16200000">
            <a:off x="15126968" y="4523963"/>
            <a:ext cx="13607024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33821" y="-38586"/>
            <a:ext cx="21156718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2" name="Rectangle"/>
          <p:cNvSpPr/>
          <p:nvPr/>
        </p:nvSpPr>
        <p:spPr>
          <a:xfrm>
            <a:off x="12980" y="5769396"/>
            <a:ext cx="12431958" cy="35488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97" name="Consultation &amp; Collaboration:…"/>
          <p:cNvSpPr txBox="1"/>
          <p:nvPr/>
        </p:nvSpPr>
        <p:spPr>
          <a:xfrm>
            <a:off x="1451323" y="6167120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Consultation &amp; Collaboration:</a:t>
            </a:r>
          </a:p>
          <a:p>
            <a:pPr lvl="1" marL="914171" indent="0"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Data science and bioinformatics analyses, e.g. big data, -omics analysis, machine learning.</a:t>
            </a:r>
          </a:p>
          <a:p>
            <a:pPr>
              <a:lnSpc>
                <a:spcPct val="12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Teaching; Courses &amp; Workshops, Seminars, etc.</a:t>
            </a:r>
          </a:p>
        </p:txBody>
      </p:sp>
      <p:sp>
        <p:nvSpPr>
          <p:cNvPr id="98" name="Thilde Terkelsen 1"/>
          <p:cNvSpPr txBox="1"/>
          <p:nvPr/>
        </p:nvSpPr>
        <p:spPr>
          <a:xfrm>
            <a:off x="13640500" y="4460589"/>
            <a:ext cx="28166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Thilde Terkelsen </a:t>
            </a:r>
            <a:r>
              <a:rPr baseline="31999"/>
              <a:t>1</a:t>
            </a:r>
          </a:p>
        </p:txBody>
      </p:sp>
      <p:pic>
        <p:nvPicPr>
          <p:cNvPr id="99" name="14196896.jpg" descr="14196896.jpg"/>
          <p:cNvPicPr>
            <a:picLocks noChangeAspect="1"/>
          </p:cNvPicPr>
          <p:nvPr/>
        </p:nvPicPr>
        <p:blipFill>
          <a:blip r:embed="rId4">
            <a:extLst/>
          </a:blip>
          <a:srcRect l="1507" t="615" r="656" b="1552"/>
          <a:stretch>
            <a:fillRect/>
          </a:stretch>
        </p:blipFill>
        <p:spPr>
          <a:xfrm>
            <a:off x="13671286" y="174117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0" name="1. Center for Health Data Science (HeaDS) - https://heads.ku.dk/…"/>
          <p:cNvSpPr txBox="1"/>
          <p:nvPr/>
        </p:nvSpPr>
        <p:spPr>
          <a:xfrm>
            <a:off x="1376010" y="3530218"/>
            <a:ext cx="1110664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Center for Health Data Science (HeaDS) - </a:t>
            </a:r>
            <a:r>
              <a:rPr u="sng">
                <a:hlinkClick r:id="rId5" invalidUrl="" action="" tgtFrame="" tooltip="" history="1" highlightClick="0" endSnd="0"/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SUND Center, which includes a KU data lab</a:t>
            </a:r>
          </a:p>
        </p:txBody>
      </p:sp>
      <p:sp>
        <p:nvSpPr>
          <p:cNvPr id="101" name="Tugce Karaderi 1"/>
          <p:cNvSpPr txBox="1"/>
          <p:nvPr/>
        </p:nvSpPr>
        <p:spPr>
          <a:xfrm>
            <a:off x="13679558" y="8103219"/>
            <a:ext cx="25969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Tugce Karaderi </a:t>
            </a:r>
            <a:r>
              <a:rPr baseline="31999"/>
              <a:t>1</a:t>
            </a:r>
          </a:p>
        </p:txBody>
      </p:sp>
      <p:sp>
        <p:nvSpPr>
          <p:cNvPr id="102" name="Diana Andrejeva 1"/>
          <p:cNvSpPr txBox="1"/>
          <p:nvPr/>
        </p:nvSpPr>
        <p:spPr>
          <a:xfrm>
            <a:off x="17532753" y="4460589"/>
            <a:ext cx="2868365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Diana Andrejeva </a:t>
            </a:r>
            <a:r>
              <a:rPr baseline="31999"/>
              <a:t>1</a:t>
            </a:r>
          </a:p>
        </p:txBody>
      </p:sp>
      <p:sp>
        <p:nvSpPr>
          <p:cNvPr id="103" name="Adrija Kalvisa 2"/>
          <p:cNvSpPr txBox="1"/>
          <p:nvPr/>
        </p:nvSpPr>
        <p:spPr>
          <a:xfrm>
            <a:off x="17742244" y="12467821"/>
            <a:ext cx="2468576" cy="500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t>Adrija Kalvisa </a:t>
            </a:r>
            <a:r>
              <a:rPr baseline="31999"/>
              <a:t>2</a:t>
            </a:r>
            <a:r>
              <a:rPr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4" name="2. ReNEW NNF Center for Stem Cell Medicine…"/>
          <p:cNvSpPr txBox="1"/>
          <p:nvPr/>
        </p:nvSpPr>
        <p:spPr>
          <a:xfrm>
            <a:off x="1334288" y="9652382"/>
            <a:ext cx="11190090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2. ReNEW NNF Center for Stem Cell Medicine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3. Data Science Laboratory (DSL) - </a:t>
            </a:r>
            <a:r>
              <a:rPr u="sng">
                <a:hlinkClick r:id="rId6" invalidUrl="" action="" tgtFrame="" tooltip="" history="1" highlightClick="0" endSnd="0"/>
              </a:rPr>
              <a:t>https://datalab.science.ku.dk/</a:t>
            </a:r>
            <a:r>
              <a:t> 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Dep. of Math and Computer Science, Faculty of SCIENCE</a:t>
            </a:r>
          </a:p>
          <a:p>
            <a:pPr lvl="1">
              <a:defRPr i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Bo Markussen </a:t>
            </a:r>
            <a:r>
              <a:rPr i="0"/>
              <a:t>&amp;</a:t>
            </a:r>
            <a:r>
              <a:t> Helle Sørensen</a:t>
            </a:r>
          </a:p>
        </p:txBody>
      </p:sp>
      <p:sp>
        <p:nvSpPr>
          <p:cNvPr id="105" name="Circle"/>
          <p:cNvSpPr/>
          <p:nvPr/>
        </p:nvSpPr>
        <p:spPr>
          <a:xfrm>
            <a:off x="13679661" y="52596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6" name="Henrike Zschach 1"/>
          <p:cNvSpPr txBox="1"/>
          <p:nvPr/>
        </p:nvSpPr>
        <p:spPr>
          <a:xfrm>
            <a:off x="17544101" y="8103219"/>
            <a:ext cx="2845669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Henrike Zschach </a:t>
            </a:r>
            <a:r>
              <a:rPr baseline="31999"/>
              <a:t>1</a:t>
            </a:r>
          </a:p>
        </p:txBody>
      </p:sp>
      <p:sp>
        <p:nvSpPr>
          <p:cNvPr id="107" name="Circle"/>
          <p:cNvSpPr/>
          <p:nvPr/>
        </p:nvSpPr>
        <p:spPr>
          <a:xfrm>
            <a:off x="17589500" y="52466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8" name="1"/>
          <p:cNvSpPr txBox="1"/>
          <p:nvPr/>
        </p:nvSpPr>
        <p:spPr>
          <a:xfrm>
            <a:off x="367608" y="13002347"/>
            <a:ext cx="3629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09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25187" t="2070" r="25678" b="49184"/>
          <a:stretch>
            <a:fillRect/>
          </a:stretch>
        </p:blipFill>
        <p:spPr>
          <a:xfrm>
            <a:off x="13679558" y="5264251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2" name="Group"/>
          <p:cNvGrpSpPr/>
          <p:nvPr/>
        </p:nvGrpSpPr>
        <p:grpSpPr>
          <a:xfrm>
            <a:off x="17591563" y="1733364"/>
            <a:ext cx="2540001" cy="2530500"/>
            <a:chOff x="4125" y="-15664"/>
            <a:chExt cx="2540000" cy="2530498"/>
          </a:xfrm>
        </p:grpSpPr>
        <p:sp>
          <p:nvSpPr>
            <p:cNvPr id="110" name="Oval"/>
            <p:cNvSpPr/>
            <p:nvPr/>
          </p:nvSpPr>
          <p:spPr>
            <a:xfrm>
              <a:off x="4125" y="-15665"/>
              <a:ext cx="2540001" cy="2527350"/>
            </a:xfrm>
            <a:prstGeom prst="ellipse">
              <a:avLst/>
            </a:prstGeom>
            <a:solidFill>
              <a:srgbClr val="C1C3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11" name="Google Shape;376;p8" descr="Google Shape;376;p8"/>
            <p:cNvPicPr>
              <a:picLocks noChangeAspect="0"/>
            </p:cNvPicPr>
            <p:nvPr/>
          </p:nvPicPr>
          <p:blipFill>
            <a:blip r:embed="rId8">
              <a:extLst/>
            </a:blip>
            <a:srcRect l="0" t="560" r="7" b="5820"/>
            <a:stretch>
              <a:fillRect/>
            </a:stretch>
          </p:blipFill>
          <p:spPr>
            <a:xfrm>
              <a:off x="293482" y="-12701"/>
              <a:ext cx="2052447" cy="252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278" y="0"/>
                  </a:moveTo>
                  <a:cubicBezTo>
                    <a:pt x="6858" y="0"/>
                    <a:pt x="3436" y="1007"/>
                    <a:pt x="827" y="3017"/>
                  </a:cubicBezTo>
                  <a:cubicBezTo>
                    <a:pt x="532" y="3244"/>
                    <a:pt x="262" y="3480"/>
                    <a:pt x="0" y="3722"/>
                  </a:cubicBezTo>
                  <a:lnTo>
                    <a:pt x="0" y="16871"/>
                  </a:lnTo>
                  <a:cubicBezTo>
                    <a:pt x="262" y="17113"/>
                    <a:pt x="532" y="17352"/>
                    <a:pt x="827" y="17579"/>
                  </a:cubicBezTo>
                  <a:cubicBezTo>
                    <a:pt x="6046" y="21600"/>
                    <a:pt x="14510" y="21600"/>
                    <a:pt x="19729" y="17579"/>
                  </a:cubicBezTo>
                  <a:cubicBezTo>
                    <a:pt x="20458" y="17017"/>
                    <a:pt x="21074" y="16401"/>
                    <a:pt x="21600" y="15755"/>
                  </a:cubicBezTo>
                  <a:lnTo>
                    <a:pt x="21600" y="4838"/>
                  </a:lnTo>
                  <a:cubicBezTo>
                    <a:pt x="21074" y="4192"/>
                    <a:pt x="20458" y="3579"/>
                    <a:pt x="19729" y="3017"/>
                  </a:cubicBezTo>
                  <a:cubicBezTo>
                    <a:pt x="17119" y="1007"/>
                    <a:pt x="13698" y="0"/>
                    <a:pt x="1027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13" name="linkedinphotoscaled.jpg" descr="linkedinphotoscaled.jpg"/>
          <p:cNvPicPr>
            <a:picLocks noChangeAspect="1"/>
          </p:cNvPicPr>
          <p:nvPr/>
        </p:nvPicPr>
        <p:blipFill>
          <a:blip r:embed="rId9">
            <a:extLst/>
          </a:blip>
          <a:srcRect l="8" t="0" r="0" b="183"/>
          <a:stretch>
            <a:fillRect/>
          </a:stretch>
        </p:blipFill>
        <p:spPr>
          <a:xfrm>
            <a:off x="17867113" y="5408121"/>
            <a:ext cx="1984595" cy="2393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fill="norm" stroke="1" extrusionOk="0">
                <a:moveTo>
                  <a:pt x="4077" y="0"/>
                </a:moveTo>
                <a:cubicBezTo>
                  <a:pt x="2940" y="486"/>
                  <a:pt x="1867" y="1097"/>
                  <a:pt x="903" y="1845"/>
                </a:cubicBezTo>
                <a:cubicBezTo>
                  <a:pt x="581" y="2095"/>
                  <a:pt x="284" y="2355"/>
                  <a:pt x="0" y="2621"/>
                </a:cubicBezTo>
                <a:lnTo>
                  <a:pt x="0" y="16546"/>
                </a:lnTo>
                <a:cubicBezTo>
                  <a:pt x="284" y="16812"/>
                  <a:pt x="581" y="17076"/>
                  <a:pt x="903" y="17325"/>
                </a:cubicBezTo>
                <a:cubicBezTo>
                  <a:pt x="6407" y="21600"/>
                  <a:pt x="15331" y="21600"/>
                  <a:pt x="20836" y="17325"/>
                </a:cubicBezTo>
                <a:cubicBezTo>
                  <a:pt x="21108" y="17114"/>
                  <a:pt x="21355" y="16889"/>
                  <a:pt x="21600" y="16665"/>
                </a:cubicBezTo>
                <a:lnTo>
                  <a:pt x="21600" y="2502"/>
                </a:lnTo>
                <a:cubicBezTo>
                  <a:pt x="21355" y="2279"/>
                  <a:pt x="21108" y="2056"/>
                  <a:pt x="20836" y="1845"/>
                </a:cubicBezTo>
                <a:cubicBezTo>
                  <a:pt x="19871" y="1097"/>
                  <a:pt x="18798" y="486"/>
                  <a:pt x="17661" y="0"/>
                </a:cubicBezTo>
                <a:lnTo>
                  <a:pt x="407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14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6" t="238" r="482" b="238"/>
          <a:stretch>
            <a:fillRect/>
          </a:stretch>
        </p:blipFill>
        <p:spPr>
          <a:xfrm>
            <a:off x="17594469" y="9638830"/>
            <a:ext cx="2530062" cy="2530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fill="norm" stroke="1" extrusionOk="0">
                <a:moveTo>
                  <a:pt x="10296" y="0"/>
                </a:moveTo>
                <a:cubicBezTo>
                  <a:pt x="7659" y="0"/>
                  <a:pt x="5022" y="1006"/>
                  <a:pt x="3011" y="3017"/>
                </a:cubicBezTo>
                <a:cubicBezTo>
                  <a:pt x="1033" y="4994"/>
                  <a:pt x="33" y="7574"/>
                  <a:pt x="0" y="10165"/>
                </a:cubicBezTo>
                <a:lnTo>
                  <a:pt x="0" y="10430"/>
                </a:lnTo>
                <a:cubicBezTo>
                  <a:pt x="33" y="13021"/>
                  <a:pt x="1033" y="15602"/>
                  <a:pt x="3011" y="17579"/>
                </a:cubicBezTo>
                <a:cubicBezTo>
                  <a:pt x="7034" y="21600"/>
                  <a:pt x="13554" y="21600"/>
                  <a:pt x="17577" y="17579"/>
                </a:cubicBezTo>
                <a:cubicBezTo>
                  <a:pt x="21600" y="13557"/>
                  <a:pt x="21600" y="7038"/>
                  <a:pt x="17577" y="3017"/>
                </a:cubicBezTo>
                <a:cubicBezTo>
                  <a:pt x="15566" y="1006"/>
                  <a:pt x="12932" y="0"/>
                  <a:pt x="10296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52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9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50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FUNDAMENTALS</a:t>
              </a:r>
            </a:p>
          </p:txBody>
        </p:sp>
        <p:sp>
          <p:nvSpPr>
            <p:cNvPr id="951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960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3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58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59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1007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996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61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2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3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4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5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6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7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8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9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0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1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2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3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4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5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6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7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8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9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0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1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2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3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4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5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6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7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8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fill="norm" stroke="1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9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fill="norm" stroke="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0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  <p:sp>
            <p:nvSpPr>
              <p:cNvPr id="991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992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993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  <p:sp>
            <p:nvSpPr>
              <p:cNvPr id="994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  <p:sp>
            <p:nvSpPr>
              <p:cNvPr id="995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1006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997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998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3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999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00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3C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01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02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03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blurRad="0" stA="50000" stPos="0" endA="0" endPos="40000" dist="0" dir="5400000" fadeDir="5400000" sx="100000" sy="-100000" kx="0" ky="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04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  <p:sp>
            <p:nvSpPr>
              <p:cNvPr id="1005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Studio</a:t>
                </a:r>
              </a:p>
            </p:txBody>
          </p:sp>
        </p:grpSp>
      </p:grpSp>
      <p:sp>
        <p:nvSpPr>
          <p:cNvPr id="1008" name="1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011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012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13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017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4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TIDYVERSE</a:t>
              </a:r>
            </a:p>
          </p:txBody>
        </p:sp>
        <p:sp>
          <p:nvSpPr>
            <p:cNvPr id="1015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https://www.tidyverse.org/</a:t>
              </a:r>
            </a:p>
          </p:txBody>
        </p:sp>
        <p:sp>
          <p:nvSpPr>
            <p:cNvPr id="1016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018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019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i="1" sz="2100"/>
              <a:t>Wickham and Grolemund</a:t>
            </a:r>
          </a:p>
        </p:txBody>
      </p:sp>
      <p:sp>
        <p:nvSpPr>
          <p:cNvPr id="1020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9" name="Group"/>
          <p:cNvGrpSpPr/>
          <p:nvPr/>
        </p:nvGrpSpPr>
        <p:grpSpPr>
          <a:xfrm>
            <a:off x="15660095" y="978897"/>
            <a:ext cx="7912474" cy="11758206"/>
            <a:chOff x="-76834" y="0"/>
            <a:chExt cx="7912473" cy="11758204"/>
          </a:xfrm>
        </p:grpSpPr>
        <p:pic>
          <p:nvPicPr>
            <p:cNvPr id="1021" name="tidyverse_website.png" descr="tidyverse_websit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2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24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25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26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6647" t="52361" r="66846" b="0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6663" t="52165" r="16729" b="0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83396" t="52133" r="0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3396" t="4125" r="0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5" name="tidyverse_website.png" descr="tidyverse_website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tidyverse-logo.png" descr="tidyverse-logo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7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38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pic>
          <p:nvPicPr>
            <p:cNvPr id="1039" name="tidyverse_website.png" descr="tidyverse_website.pn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0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41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42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43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PROGRAMMING</a:t>
              </a:r>
            </a:p>
          </p:txBody>
        </p:sp>
        <p:sp>
          <p:nvSpPr>
            <p:cNvPr id="1044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MANIPULATION</a:t>
              </a:r>
            </a:p>
          </p:txBody>
        </p:sp>
        <p:sp>
          <p:nvSpPr>
            <p:cNvPr id="1045" name="VISUALIZATION"/>
            <p:cNvSpPr txBox="1"/>
            <p:nvPr/>
          </p:nvSpPr>
          <p:spPr>
            <a:xfrm>
              <a:off x="-71973" y="10795496"/>
              <a:ext cx="2799369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VISUALIZATION</a:t>
              </a:r>
            </a:p>
          </p:txBody>
        </p:sp>
        <p:sp>
          <p:nvSpPr>
            <p:cNvPr id="1046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TIDYING</a:t>
              </a:r>
            </a:p>
          </p:txBody>
        </p:sp>
        <p:sp>
          <p:nvSpPr>
            <p:cNvPr id="1047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READING DATA</a:t>
              </a:r>
            </a:p>
          </p:txBody>
        </p:sp>
        <p:sp>
          <p:nvSpPr>
            <p:cNvPr id="1048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050" name="1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056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3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4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https://www.tidyverse.org/</a:t>
              </a:r>
            </a:p>
          </p:txBody>
        </p:sp>
        <p:sp>
          <p:nvSpPr>
            <p:cNvPr id="1055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057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54000" dist="63500" dir="540000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58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59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60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064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61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2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3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065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6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1071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7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b="1" sz="2900"/>
                <a:t>%&gt;%</a:t>
              </a:r>
              <a:r>
                <a:t> f(y) %&gt;% g(z)</a:t>
              </a:r>
            </a:p>
          </p:txBody>
        </p:sp>
        <p:sp>
          <p:nvSpPr>
            <p:cNvPr id="1068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9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tidyverse</a:t>
              </a:r>
            </a:p>
          </p:txBody>
        </p:sp>
        <p:sp>
          <p:nvSpPr>
            <p:cNvPr id="1070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base R</a:t>
              </a:r>
            </a:p>
          </p:txBody>
        </p:sp>
      </p:grpSp>
      <p:sp>
        <p:nvSpPr>
          <p:cNvPr id="1072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1083" name="Group"/>
          <p:cNvGrpSpPr/>
          <p:nvPr/>
        </p:nvGrpSpPr>
        <p:grpSpPr>
          <a:xfrm>
            <a:off x="8986140" y="7816026"/>
            <a:ext cx="5466460" cy="4469430"/>
            <a:chOff x="0" y="0"/>
            <a:chExt cx="5466459" cy="4469429"/>
          </a:xfrm>
        </p:grpSpPr>
        <p:sp>
          <p:nvSpPr>
            <p:cNvPr id="1073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5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Remember what tidyverse is made for!</a:t>
              </a:r>
            </a:p>
          </p:txBody>
        </p:sp>
        <p:sp>
          <p:nvSpPr>
            <p:cNvPr id="1076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7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Can be less stable</a:t>
              </a:r>
            </a:p>
          </p:txBody>
        </p:sp>
        <p:sp>
          <p:nvSpPr>
            <p:cNvPr id="1078" name="Rounded Rectangle"/>
            <p:cNvSpPr/>
            <p:nvPr/>
          </p:nvSpPr>
          <p:spPr>
            <a:xfrm>
              <a:off x="0" y="0"/>
              <a:ext cx="463743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79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080" name="CONSIDERATIONSS"/>
            <p:cNvSpPr txBox="1"/>
            <p:nvPr/>
          </p:nvSpPr>
          <p:spPr>
            <a:xfrm>
              <a:off x="863300" y="135860"/>
              <a:ext cx="350309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CONSIDERATIONSS</a:t>
              </a:r>
            </a:p>
          </p:txBody>
        </p:sp>
        <p:sp>
          <p:nvSpPr>
            <p:cNvPr id="1081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4000">
                  <a:solidFill>
                    <a:srgbClr val="93B08E"/>
                  </a:solidFill>
                </a:defRPr>
              </a:lvl1pPr>
            </a:lstStyle>
            <a:p>
              <a:pPr/>
              <a:r>
                <a:t>?</a:t>
              </a:r>
            </a:p>
          </p:txBody>
        </p:sp>
        <p:sp>
          <p:nvSpPr>
            <p:cNvPr id="1082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“Different syntax”</a:t>
              </a:r>
            </a:p>
          </p:txBody>
        </p:sp>
      </p:grpSp>
      <p:grpSp>
        <p:nvGrpSpPr>
          <p:cNvPr id="1096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4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5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6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 datasets, easy to work with</a:t>
              </a:r>
            </a:p>
          </p:txBody>
        </p:sp>
        <p:sp>
          <p:nvSpPr>
            <p:cNvPr id="1087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Short &amp; well-organised code</a:t>
              </a:r>
            </a:p>
          </p:txBody>
        </p:sp>
        <p:sp>
          <p:nvSpPr>
            <p:cNvPr id="1088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9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Functions with logical names &amp; inputs</a:t>
              </a:r>
            </a:p>
          </p:txBody>
        </p:sp>
        <p:sp>
          <p:nvSpPr>
            <p:cNvPr id="1090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91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092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BENEFITS</a:t>
              </a:r>
            </a:p>
          </p:txBody>
        </p:sp>
        <p:sp>
          <p:nvSpPr>
            <p:cNvPr id="1093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fill="norm" stroke="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94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5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Great documentation</a:t>
              </a:r>
            </a:p>
          </p:txBody>
        </p:sp>
      </p:grpSp>
      <p:sp>
        <p:nvSpPr>
          <p:cNvPr id="1097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pipe symbol</a:t>
            </a:r>
          </a:p>
        </p:txBody>
      </p:sp>
      <p:grpSp>
        <p:nvGrpSpPr>
          <p:cNvPr id="1100" name="Group"/>
          <p:cNvGrpSpPr/>
          <p:nvPr/>
        </p:nvGrpSpPr>
        <p:grpSpPr>
          <a:xfrm flipH="1" rot="10800000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4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fill="norm" stroke="1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105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fill="norm" stroke="1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</p:grpSp>
      <p:sp>
        <p:nvSpPr>
          <p:cNvPr id="1101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2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3" name="1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10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11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12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13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14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15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16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17" name="Rectangle"/>
          <p:cNvSpPr/>
          <p:nvPr/>
        </p:nvSpPr>
        <p:spPr>
          <a:xfrm>
            <a:off x="-98444" y="143"/>
            <a:ext cx="24568188" cy="33944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121" name="Group"/>
          <p:cNvGrpSpPr/>
          <p:nvPr/>
        </p:nvGrpSpPr>
        <p:grpSpPr>
          <a:xfrm>
            <a:off x="8040568" y="687400"/>
            <a:ext cx="8290163" cy="2926158"/>
            <a:chOff x="0" y="0"/>
            <a:chExt cx="8290162" cy="2926157"/>
          </a:xfrm>
        </p:grpSpPr>
        <p:sp>
          <p:nvSpPr>
            <p:cNvPr id="1118" name="TIDYVERSE CHEAT SHEET…"/>
            <p:cNvSpPr txBox="1"/>
            <p:nvPr/>
          </p:nvSpPr>
          <p:spPr>
            <a:xfrm>
              <a:off x="-1" y="629934"/>
              <a:ext cx="8290163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</a:p>
            <a:p>
              <a:pPr algn="ctr">
                <a:defRPr i="1" sz="29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t>readr, tidyr, dplyr, …</a:t>
              </a:r>
            </a:p>
          </p:txBody>
        </p:sp>
        <p:sp>
          <p:nvSpPr>
            <p:cNvPr id="1119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https://www.tidyverse.org/</a:t>
              </a:r>
            </a:p>
          </p:txBody>
        </p:sp>
        <p:sp>
          <p:nvSpPr>
            <p:cNvPr id="1120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122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3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24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5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Documentation (e.g. enter </a:t>
            </a:r>
            <a:r>
              <a:rPr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?dplyr::filter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also helps to google “</a:t>
            </a:r>
            <a:r>
              <a:rPr i="1"/>
              <a:t>tidyverse + whatever_you_want_to_do”</a:t>
            </a:r>
          </a:p>
        </p:txBody>
      </p:sp>
      <p:sp>
        <p:nvSpPr>
          <p:cNvPr id="1126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i="1"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b="1"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b="1"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7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28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b="1"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b="1" sz="2400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400"/>
              <a:t>mutate(new_name = f(column))</a:t>
            </a:r>
            <a:endParaRPr b="0" sz="2400"/>
          </a:p>
          <a:p>
            <a:pPr defTabSz="457200">
              <a:defRPr b="1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b="1"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b="0" sz="240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b="0"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sz="2300"/>
              <a:t>Any arithmetic or logical operations, </a:t>
            </a:r>
            <a:r>
              <a:rPr b="0" sz="2400"/>
              <a:t>between(), near()</a:t>
            </a:r>
            <a:endParaRPr b="0" sz="240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29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HELP</a:t>
            </a:r>
          </a:p>
        </p:txBody>
      </p:sp>
      <p:sp>
        <p:nvSpPr>
          <p:cNvPr id="1130" name="2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136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3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4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TIDYVERSE</a:t>
              </a:r>
            </a:p>
          </p:txBody>
        </p:sp>
        <p:sp>
          <p:nvSpPr>
            <p:cNvPr id="1135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191" name="Group"/>
          <p:cNvGrpSpPr/>
          <p:nvPr/>
        </p:nvGrpSpPr>
        <p:grpSpPr>
          <a:xfrm>
            <a:off x="1346026" y="3357111"/>
            <a:ext cx="13194020" cy="7531377"/>
            <a:chOff x="0" y="12699"/>
            <a:chExt cx="13194018" cy="7531375"/>
          </a:xfrm>
        </p:grpSpPr>
        <p:grpSp>
          <p:nvGrpSpPr>
            <p:cNvPr id="1144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7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2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3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1180" name="Group"/>
            <p:cNvGrpSpPr/>
            <p:nvPr/>
          </p:nvGrpSpPr>
          <p:grpSpPr>
            <a:xfrm>
              <a:off x="2700815" y="12699"/>
              <a:ext cx="10493204" cy="7531377"/>
              <a:chOff x="0" y="12699"/>
              <a:chExt cx="10493203" cy="7531376"/>
            </a:xfrm>
          </p:grpSpPr>
          <p:sp>
            <p:nvSpPr>
              <p:cNvPr id="1145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6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7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8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9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0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1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2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3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4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5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6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7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8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9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0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1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2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3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4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5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6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7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8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9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70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71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72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fill="norm" stroke="1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73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fill="norm" stroke="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74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  <p:sp>
            <p:nvSpPr>
              <p:cNvPr id="1175" name="2"/>
              <p:cNvSpPr txBox="1"/>
              <p:nvPr/>
            </p:nvSpPr>
            <p:spPr>
              <a:xfrm>
                <a:off x="9388430" y="17659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1176" name="3"/>
              <p:cNvSpPr txBox="1"/>
              <p:nvPr/>
            </p:nvSpPr>
            <p:spPr>
              <a:xfrm>
                <a:off x="4934286" y="31635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1177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  <p:sp>
            <p:nvSpPr>
              <p:cNvPr id="1178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  <p:sp>
            <p:nvSpPr>
              <p:cNvPr id="1179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1190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81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82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83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84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85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86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87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blurRad="0" stA="50000" stPos="0" endA="0" endPos="40000" dist="0" dir="5400000" fadeDir="5400000" sx="100000" sy="-100000" kx="0" ky="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88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  <p:sp>
            <p:nvSpPr>
              <p:cNvPr id="1189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Studio</a:t>
                </a:r>
              </a:p>
            </p:txBody>
          </p:sp>
        </p:grpSp>
      </p:grpSp>
      <p:sp>
        <p:nvSpPr>
          <p:cNvPr id="1192" name="2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198" name="Group"/>
          <p:cNvGrpSpPr/>
          <p:nvPr/>
        </p:nvGrpSpPr>
        <p:grpSpPr>
          <a:xfrm>
            <a:off x="8509365" y="1528233"/>
            <a:ext cx="11670592" cy="3450578"/>
            <a:chOff x="0" y="25400"/>
            <a:chExt cx="11670591" cy="3450576"/>
          </a:xfrm>
        </p:grpSpPr>
        <p:sp>
          <p:nvSpPr>
            <p:cNvPr id="1195" name="REPRODUCIBILITY IN R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REPRODUCIBILITY IN R</a:t>
              </a:r>
            </a:p>
          </p:txBody>
        </p:sp>
        <p:sp>
          <p:nvSpPr>
            <p:cNvPr id="1196" name="https://github.com/aaronpeikert/reproducible-research"/>
            <p:cNvSpPr txBox="1"/>
            <p:nvPr/>
          </p:nvSpPr>
          <p:spPr>
            <a:xfrm>
              <a:off x="2127580" y="2540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https://github.com/aaronpeikert/reproducible-research</a:t>
              </a:r>
            </a:p>
          </p:txBody>
        </p:sp>
        <p:sp>
          <p:nvSpPr>
            <p:cNvPr id="1197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216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199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REPRODUCIBLE ANALYSIS</a:t>
              </a:r>
            </a:p>
          </p:txBody>
        </p:sp>
        <p:sp>
          <p:nvSpPr>
            <p:cNvPr id="1200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Required for publication in journals</a:t>
              </a:r>
            </a:p>
          </p:txBody>
        </p:sp>
        <p:grpSp>
          <p:nvGrpSpPr>
            <p:cNvPr id="1208" name="Group"/>
            <p:cNvGrpSpPr/>
            <p:nvPr/>
          </p:nvGrpSpPr>
          <p:grpSpPr>
            <a:xfrm>
              <a:off x="28366" y="1082405"/>
              <a:ext cx="1326000" cy="5838883"/>
              <a:chOff x="0" y="-50799"/>
              <a:chExt cx="1325999" cy="5838882"/>
            </a:xfrm>
          </p:grpSpPr>
          <p:sp>
            <p:nvSpPr>
              <p:cNvPr id="1201" name="Oval 33"/>
              <p:cNvSpPr/>
              <p:nvPr/>
            </p:nvSpPr>
            <p:spPr>
              <a:xfrm>
                <a:off x="434671" y="15999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02" name="Oval 34"/>
              <p:cNvSpPr/>
              <p:nvPr/>
            </p:nvSpPr>
            <p:spPr>
              <a:xfrm>
                <a:off x="435897" y="3250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03" name="Oval 35"/>
              <p:cNvSpPr/>
              <p:nvPr/>
            </p:nvSpPr>
            <p:spPr>
              <a:xfrm>
                <a:off x="0" y="-5080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04" name="Freeform 40"/>
              <p:cNvSpPr/>
              <p:nvPr/>
            </p:nvSpPr>
            <p:spPr>
              <a:xfrm>
                <a:off x="601886" y="4192877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fill="norm" stroke="1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05" name="Oval 34"/>
              <p:cNvSpPr/>
              <p:nvPr/>
            </p:nvSpPr>
            <p:spPr>
              <a:xfrm>
                <a:off x="0" y="4901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06" name="Freeform 40"/>
              <p:cNvSpPr/>
              <p:nvPr/>
            </p:nvSpPr>
            <p:spPr>
              <a:xfrm flipH="1" rot="10800000">
                <a:off x="601886" y="8804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fill="norm" stroke="1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07" name="Freeform 40"/>
              <p:cNvSpPr/>
              <p:nvPr/>
            </p:nvSpPr>
            <p:spPr>
              <a:xfrm rot="20460000">
                <a:off x="826252" y="25309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fill="norm" stroke="1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1209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Perform an analysis multiple times </a:t>
              </a:r>
            </a:p>
          </p:txBody>
        </p:sp>
        <p:sp>
          <p:nvSpPr>
            <p:cNvPr id="1210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Sharing code with collaborators  </a:t>
              </a:r>
            </a:p>
          </p:txBody>
        </p:sp>
        <p:sp>
          <p:nvSpPr>
            <p:cNvPr id="1211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Salvage older code in case of mistakes</a:t>
              </a:r>
            </a:p>
          </p:txBody>
        </p:sp>
        <p:sp>
          <p:nvSpPr>
            <p:cNvPr id="1212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13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14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15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217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1242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218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19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0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1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2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3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GITHUB</a:t>
              </a:r>
            </a:p>
          </p:txBody>
        </p:sp>
        <p:sp>
          <p:nvSpPr>
            <p:cNvPr id="1224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5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DOCKER</a:t>
              </a:r>
            </a:p>
          </p:txBody>
        </p:sp>
        <p:sp>
          <p:nvSpPr>
            <p:cNvPr id="1225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COMMENTED SCRIPT</a:t>
              </a:r>
            </a:p>
          </p:txBody>
        </p:sp>
        <p:sp>
          <p:nvSpPr>
            <p:cNvPr id="1226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RMARKDOWN</a:t>
              </a:r>
            </a:p>
          </p:txBody>
        </p:sp>
        <p:sp>
          <p:nvSpPr>
            <p:cNvPr id="1227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REPRODUCIBILITY</a:t>
              </a:r>
            </a:p>
          </p:txBody>
        </p:sp>
        <p:sp>
          <p:nvSpPr>
            <p:cNvPr id="1228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Recall your own code</a:t>
              </a:r>
            </a:p>
          </p:txBody>
        </p:sp>
        <p:sp>
          <p:nvSpPr>
            <p:cNvPr id="1229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30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31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32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33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Flexible report making</a:t>
              </a:r>
            </a:p>
          </p:txBody>
        </p:sp>
        <p:sp>
          <p:nvSpPr>
            <p:cNvPr id="1234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Sharing &amp; version control</a:t>
              </a:r>
            </a:p>
          </p:txBody>
        </p:sp>
        <p:sp>
          <p:nvSpPr>
            <p:cNvPr id="1235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environment control</a:t>
              </a:r>
            </a:p>
          </p:txBody>
        </p:sp>
        <p:sp>
          <p:nvSpPr>
            <p:cNvPr id="1236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245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238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9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0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1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243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44" name="2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16" grpId="2"/>
      <p:bldP build="whole" bldLvl="1" animBg="1" rev="0" advAuto="0" spid="124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51" name="Group"/>
          <p:cNvGrpSpPr/>
          <p:nvPr/>
        </p:nvGrpSpPr>
        <p:grpSpPr>
          <a:xfrm>
            <a:off x="16422226" y="5698281"/>
            <a:ext cx="7547583" cy="4432404"/>
            <a:chOff x="0" y="0"/>
            <a:chExt cx="7547581" cy="4432402"/>
          </a:xfrm>
        </p:grpSpPr>
        <p:sp>
          <p:nvSpPr>
            <p:cNvPr id="1248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SCRIPT &amp; RMARKDOWN</a:t>
              </a:r>
            </a:p>
          </p:txBody>
        </p:sp>
        <p:sp>
          <p:nvSpPr>
            <p:cNvPr id="1249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https://www.markdowntutorial.com/</a:t>
              </a:r>
            </a:p>
          </p:txBody>
        </p:sp>
        <p:sp>
          <p:nvSpPr>
            <p:cNvPr id="1250" name="Line"/>
            <p:cNvSpPr/>
            <p:nvPr/>
          </p:nvSpPr>
          <p:spPr>
            <a:xfrm>
              <a:off x="0" y="226568"/>
              <a:ext cx="1063115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262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252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253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254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55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56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57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258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59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60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261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</p:grpSp>
      <p:sp>
        <p:nvSpPr>
          <p:cNvPr id="1263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77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266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264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65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fill="norm" stroke="1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sp>
          <p:nvSpPr>
            <p:cNvPr id="1267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.Rmd SCRIPT</a:t>
              </a:r>
            </a:p>
          </p:txBody>
        </p:sp>
        <p:sp>
          <p:nvSpPr>
            <p:cNvPr id="1268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69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70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71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272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USE FOR</a:t>
              </a:r>
            </a:p>
          </p:txBody>
        </p:sp>
        <p:sp>
          <p:nvSpPr>
            <p:cNvPr id="1273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HOW TO</a:t>
              </a:r>
            </a:p>
          </p:txBody>
        </p:sp>
        <p:sp>
          <p:nvSpPr>
            <p:cNvPr id="1274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275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76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291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280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278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79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fill="norm" stroke="1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sp>
          <p:nvSpPr>
            <p:cNvPr id="1281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.R SCRIPT</a:t>
              </a:r>
            </a:p>
          </p:txBody>
        </p:sp>
        <p:sp>
          <p:nvSpPr>
            <p:cNvPr id="1282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83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84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85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286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USE FOR</a:t>
              </a:r>
            </a:p>
          </p:txBody>
        </p:sp>
        <p:sp>
          <p:nvSpPr>
            <p:cNvPr id="1287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88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89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290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HOW TO</a:t>
              </a:r>
            </a:p>
          </p:txBody>
        </p:sp>
      </p:grpSp>
      <p:sp>
        <p:nvSpPr>
          <p:cNvPr id="1292" name="2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77" grpId="2"/>
      <p:bldP build="whole" bldLvl="1" animBg="1" rev="0" advAuto="0" spid="1291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95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REPRODUCIBLE ANALYSIS</a:t>
            </a:r>
          </a:p>
        </p:txBody>
      </p:sp>
      <p:grpSp>
        <p:nvGrpSpPr>
          <p:cNvPr id="1300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296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7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298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301" r="0" b="0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9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304" name="Group"/>
          <p:cNvGrpSpPr/>
          <p:nvPr/>
        </p:nvGrpSpPr>
        <p:grpSpPr>
          <a:xfrm>
            <a:off x="1985798" y="854335"/>
            <a:ext cx="9486170" cy="3476188"/>
            <a:chOff x="0" y="-210"/>
            <a:chExt cx="9486169" cy="3476187"/>
          </a:xfrm>
        </p:grpSpPr>
        <p:sp>
          <p:nvSpPr>
            <p:cNvPr id="1301" name="RMARKDOWN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RMARKDOWN</a:t>
              </a:r>
            </a:p>
          </p:txBody>
        </p:sp>
        <p:sp>
          <p:nvSpPr>
            <p:cNvPr id="1302" name="https://www.markdowntutorial.com/"/>
            <p:cNvSpPr txBox="1"/>
            <p:nvPr/>
          </p:nvSpPr>
          <p:spPr>
            <a:xfrm>
              <a:off x="1331713" y="-211"/>
              <a:ext cx="6471696" cy="436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https://www.markdowntutorial.com/</a:t>
              </a:r>
            </a:p>
          </p:txBody>
        </p:sp>
        <p:sp>
          <p:nvSpPr>
            <p:cNvPr id="1303" name="Line"/>
            <p:cNvSpPr/>
            <p:nvPr/>
          </p:nvSpPr>
          <p:spPr>
            <a:xfrm>
              <a:off x="111502" y="218268"/>
              <a:ext cx="87311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305" name="Rounded Rectangle"/>
          <p:cNvSpPr/>
          <p:nvPr/>
        </p:nvSpPr>
        <p:spPr>
          <a:xfrm>
            <a:off x="4832350" y="3720771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06" name="2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309" name="Group"/>
          <p:cNvGrpSpPr/>
          <p:nvPr/>
        </p:nvGrpSpPr>
        <p:grpSpPr>
          <a:xfrm>
            <a:off x="10749115" y="1759541"/>
            <a:ext cx="4054573" cy="1373519"/>
            <a:chOff x="0" y="0"/>
            <a:chExt cx="4054571" cy="1373517"/>
          </a:xfrm>
        </p:grpSpPr>
        <p:sp>
          <p:nvSpPr>
            <p:cNvPr id="1310" name="Connection Line"/>
            <p:cNvSpPr/>
            <p:nvPr/>
          </p:nvSpPr>
          <p:spPr>
            <a:xfrm>
              <a:off x="0" y="-1"/>
              <a:ext cx="3987921" cy="130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fill="norm" stroke="1" extrusionOk="0">
                  <a:moveTo>
                    <a:pt x="0" y="15795"/>
                  </a:moveTo>
                  <a:cubicBezTo>
                    <a:pt x="2146" y="-5399"/>
                    <a:pt x="9346" y="-5264"/>
                    <a:pt x="21600" y="16201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311" name="Connection Line"/>
            <p:cNvSpPr/>
            <p:nvPr/>
          </p:nvSpPr>
          <p:spPr>
            <a:xfrm>
              <a:off x="3428906" y="776130"/>
              <a:ext cx="625666" cy="597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39" h="17319" fill="norm" stroke="1" extrusionOk="0">
                  <a:moveTo>
                    <a:pt x="10565" y="0"/>
                  </a:moveTo>
                  <a:cubicBezTo>
                    <a:pt x="21600" y="17222"/>
                    <a:pt x="18078" y="21600"/>
                    <a:pt x="0" y="13134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14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5" name="2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319" name="Group"/>
          <p:cNvGrpSpPr/>
          <p:nvPr/>
        </p:nvGrpSpPr>
        <p:grpSpPr>
          <a:xfrm>
            <a:off x="7296486" y="1119252"/>
            <a:ext cx="10309241" cy="2311737"/>
            <a:chOff x="88391" y="0"/>
            <a:chExt cx="10309239" cy="2311735"/>
          </a:xfrm>
        </p:grpSpPr>
        <p:sp>
          <p:nvSpPr>
            <p:cNvPr id="1316" name="RMARKDOWN CHEAT SHEET"/>
            <p:cNvSpPr txBox="1"/>
            <p:nvPr/>
          </p:nvSpPr>
          <p:spPr>
            <a:xfrm>
              <a:off x="1447799" y="1194407"/>
              <a:ext cx="7520027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RMARKDOWN CHEAT SHEET </a:t>
              </a:r>
            </a:p>
          </p:txBody>
        </p:sp>
        <p:sp>
          <p:nvSpPr>
            <p:cNvPr id="1317" name="https://rstudio.com/wp-content/uploads/2016/03/rmarkdown-cheatsheet-2.0.pdf"/>
            <p:cNvSpPr txBox="1"/>
            <p:nvPr/>
          </p:nvSpPr>
          <p:spPr>
            <a:xfrm>
              <a:off x="1686609" y="-1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https://rstudio.com/wp-content/uploads/2016/03/rmarkdown-cheatsheet-2.0.pdf</a:t>
              </a:r>
            </a:p>
          </p:txBody>
        </p:sp>
        <p:sp>
          <p:nvSpPr>
            <p:cNvPr id="1318" name="Line"/>
            <p:cNvSpPr/>
            <p:nvPr/>
          </p:nvSpPr>
          <p:spPr>
            <a:xfrm>
              <a:off x="88391" y="173029"/>
              <a:ext cx="135184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320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321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322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323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24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25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Begin .Rmd:</a:t>
            </a:r>
          </a:p>
        </p:txBody>
      </p:sp>
      <p:sp>
        <p:nvSpPr>
          <p:cNvPr id="1326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Code Chunk:</a:t>
            </a:r>
          </a:p>
        </p:txBody>
      </p:sp>
      <p:sp>
        <p:nvSpPr>
          <p:cNvPr id="1327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328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Figure Options:</a:t>
            </a:r>
          </a:p>
        </p:txBody>
      </p:sp>
      <p:sp>
        <p:nvSpPr>
          <p:cNvPr id="1329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Code Options:</a:t>
            </a:r>
          </a:p>
        </p:txBody>
      </p:sp>
      <p:sp>
        <p:nvSpPr>
          <p:cNvPr id="1330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Header:</a:t>
            </a:r>
          </a:p>
        </p:txBody>
      </p:sp>
      <p:sp>
        <p:nvSpPr>
          <p:cNvPr id="1331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32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33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34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CHUNK OPTIONS</a:t>
            </a:r>
          </a:p>
        </p:txBody>
      </p:sp>
      <p:sp>
        <p:nvSpPr>
          <p:cNvPr id="1335" name="GETTING…"/>
          <p:cNvSpPr txBox="1"/>
          <p:nvPr/>
        </p:nvSpPr>
        <p:spPr>
          <a:xfrm>
            <a:off x="21021343" y="5301987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1336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7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8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Global Option:</a:t>
            </a:r>
          </a:p>
        </p:txBody>
      </p:sp>
      <p:sp>
        <p:nvSpPr>
          <p:cNvPr id="1339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40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341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342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343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344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345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Text:</a:t>
            </a:r>
          </a:p>
        </p:txBody>
      </p:sp>
      <p:sp>
        <p:nvSpPr>
          <p:cNvPr id="1346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Lists:</a:t>
            </a:r>
          </a:p>
        </p:txBody>
      </p:sp>
      <p:sp>
        <p:nvSpPr>
          <p:cNvPr id="1347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 startAt="1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lvl="1" marL="1352020" indent="-463020">
              <a:buSzPct val="100000"/>
              <a:buAutoNum type="arabicPeriod" startAt="1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1348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49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355" name="Group"/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2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EXERCISE 3</a:t>
              </a:r>
            </a:p>
          </p:txBody>
        </p:sp>
        <p:sp>
          <p:nvSpPr>
            <p:cNvPr id="1353" name="R MARKDOWN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MARKDOWN</a:t>
              </a:r>
            </a:p>
          </p:txBody>
        </p:sp>
        <p:sp>
          <p:nvSpPr>
            <p:cNvPr id="1354" name="Line"/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401" name="Group"/>
          <p:cNvGrpSpPr/>
          <p:nvPr/>
        </p:nvGrpSpPr>
        <p:grpSpPr>
          <a:xfrm>
            <a:off x="1193626" y="3620536"/>
            <a:ext cx="12985615" cy="7314333"/>
            <a:chOff x="0" y="0"/>
            <a:chExt cx="12985613" cy="7314332"/>
          </a:xfrm>
        </p:grpSpPr>
        <p:sp>
          <p:nvSpPr>
            <p:cNvPr id="1356" name="Line 18"/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57" name="Oval 9"/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58" name="Oval 14"/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59" name="Oval 27"/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0" name="Oval 28"/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1" name="Oval 29"/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2" name="Oval 10"/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3" name="Oval 15"/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4" name="Freeform 20"/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5" name="Oval 33"/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6" name="Oval 34"/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7" name="Oval 35"/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8" name="Oval 8"/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9" name="Oval 13"/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0" name="Freeform 19"/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1" name="Oval 30"/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2" name="Oval 31"/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3" name="Oval 32"/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4" name="Freeform 17"/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5" name="Oval 7"/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6" name="Oval 12"/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7" name="Oval 24"/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8" name="Oval 25"/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9" name="Oval 26"/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80" name="Oval 6"/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81" name="Oval 11"/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82" name="Freeform 16"/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83" name="Freeform 21"/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fill="norm" stroke="1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84" name="1"/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385" name="2"/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386" name="3"/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387" name="4"/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1388" name="5"/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1389" name="Oval 23"/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90" name="Freeform 395"/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91" name="Freeform 396"/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92" name="Rectangle 397"/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93" name="Freeform 398"/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94" name="Rectangle 399"/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95" name="Oval"/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96" name="Oval"/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97" name="R"/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1398" name="Studio"/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Studio</a:t>
              </a:r>
            </a:p>
          </p:txBody>
        </p:sp>
        <p:sp>
          <p:nvSpPr>
            <p:cNvPr id="1399" name="Oval 25"/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400" name="Oval 29"/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1402" name="R markdown…"/>
          <p:cNvSpPr txBox="1"/>
          <p:nvPr/>
        </p:nvSpPr>
        <p:spPr>
          <a:xfrm>
            <a:off x="13065388" y="8175858"/>
            <a:ext cx="2236283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Tables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Plots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1403" name="Oval 23"/>
          <p:cNvSpPr/>
          <p:nvPr/>
        </p:nvSpPr>
        <p:spPr>
          <a:xfrm>
            <a:off x="13718454" y="8806758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404" name="Oval 23"/>
          <p:cNvSpPr/>
          <p:nvPr/>
        </p:nvSpPr>
        <p:spPr>
          <a:xfrm>
            <a:off x="13718454" y="9246532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405" name="Oval 23"/>
          <p:cNvSpPr/>
          <p:nvPr/>
        </p:nvSpPr>
        <p:spPr>
          <a:xfrm>
            <a:off x="13718454" y="9707760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406" name="Oval 23"/>
          <p:cNvSpPr/>
          <p:nvPr/>
        </p:nvSpPr>
        <p:spPr>
          <a:xfrm>
            <a:off x="13718454" y="10166973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407" name="Oval 23"/>
          <p:cNvSpPr/>
          <p:nvPr/>
        </p:nvSpPr>
        <p:spPr>
          <a:xfrm>
            <a:off x="13718454" y="10607137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408" name="Oval 23"/>
          <p:cNvSpPr/>
          <p:nvPr/>
        </p:nvSpPr>
        <p:spPr>
          <a:xfrm>
            <a:off x="12812521" y="8374958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409" name="2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  <a:extLst/>
          </a:blip>
          <a:srcRect l="0" t="105" r="0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20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 PRACTICALS</a:t>
              </a:r>
            </a:p>
          </p:txBody>
        </p:sp>
        <p:sp>
          <p:nvSpPr>
            <p:cNvPr id="12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12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24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32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25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6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fill="norm" stroke="1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7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fill="norm" stroke="1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8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fill="norm" stroke="1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129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3" invalidUrl="" action="" tgtFrame="" tooltip="" history="1" highlightClick="0" endSnd="0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30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R-studio (</a:t>
              </a:r>
              <a:r>
                <a:rPr u="sng">
                  <a:hlinkClick r:id="rId4" invalidUrl="" action="" tgtFrame="" tooltip="" history="1" highlightClick="0" endSnd="0"/>
                </a:rPr>
                <a:t>http://www.rstudio.com/download</a:t>
              </a:r>
              <a:r>
                <a:t>)</a:t>
              </a:r>
            </a:p>
          </p:txBody>
        </p:sp>
        <p:sp>
          <p:nvSpPr>
            <p:cNvPr id="131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the course material and place it somewhere you can find it again!</a:t>
              </a:r>
            </a:p>
            <a:p>
              <a:pPr>
                <a:defRPr b="1" sz="26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 invalidUrl="" action="" tgtFrame="" tooltip="" history="1" highlightClick="0" endSnd="0"/>
                </a:rPr>
                <a:t>https://github.com/Center-for-Health-Data-Science/FromExceltoR</a:t>
              </a:r>
              <a:r>
                <a:t> </a:t>
              </a:r>
            </a:p>
          </p:txBody>
        </p:sp>
      </p:grpSp>
      <p:pic>
        <p:nvPicPr>
          <p:cNvPr id="133" name="91on5Tt+MVL.jpg" descr="91on5Tt+MVL.jpg"/>
          <p:cNvPicPr>
            <a:picLocks noChangeAspect="1"/>
          </p:cNvPicPr>
          <p:nvPr/>
        </p:nvPicPr>
        <p:blipFill>
          <a:blip r:embed="rId6">
            <a:extLst/>
          </a:blip>
          <a:srcRect l="0" t="0" r="0"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4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135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136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137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“R for Data Science” - a generally useful book on R, also for this course</a:t>
            </a:r>
          </a:p>
        </p:txBody>
      </p:sp>
      <p:sp>
        <p:nvSpPr>
          <p:cNvPr id="138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</a:t>
            </a:r>
            <a:r>
              <a:rPr sz="2900"/>
              <a:t>wo days: 9.00-16.30. There will be coffee breaks, we promise</a:t>
            </a:r>
          </a:p>
        </p:txBody>
      </p:sp>
      <p:sp>
        <p:nvSpPr>
          <p:cNvPr id="139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course is build on hands-on presentations (.R, .Rmd) &amp; exercises</a:t>
            </a:r>
          </a:p>
        </p:txBody>
      </p:sp>
      <p:sp>
        <p:nvSpPr>
          <p:cNvPr id="140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141" name="2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415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2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GGPLOT2 - EASY GRAPHICS</a:t>
              </a:r>
            </a:p>
          </p:txBody>
        </p:sp>
        <p:sp>
          <p:nvSpPr>
            <p:cNvPr id="1413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https://www.r-graph-gallery.com/</a:t>
              </a:r>
            </a:p>
          </p:txBody>
        </p:sp>
        <p:sp>
          <p:nvSpPr>
            <p:cNvPr id="1414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416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435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7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Aesthetically pleasing graphics.</a:t>
              </a:r>
            </a:p>
          </p:txBody>
        </p:sp>
        <p:sp>
          <p:nvSpPr>
            <p:cNvPr id="1418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Well-defined “additive” (+) structure.</a:t>
              </a:r>
            </a:p>
          </p:txBody>
        </p:sp>
        <p:sp>
          <p:nvSpPr>
            <p:cNvPr id="1419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Integrates perfectly with tidy data.</a:t>
              </a:r>
            </a:p>
          </p:txBody>
        </p:sp>
        <p:sp>
          <p:nvSpPr>
            <p:cNvPr id="1420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21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22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23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24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25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26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27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Great documentation &amp; community</a:t>
              </a:r>
            </a:p>
          </p:txBody>
        </p:sp>
        <p:sp>
          <p:nvSpPr>
            <p:cNvPr id="1428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1431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9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fill="norm" stroke="1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30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1432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fill="norm" stroke="1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33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fill="norm" stroke="1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34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444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6" name="Fig2.png" descr="Fig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7" name="Fig2.png" descr="Fig2.png"/>
            <p:cNvPicPr>
              <a:picLocks noChangeAspect="0"/>
            </p:cNvPicPr>
            <p:nvPr/>
          </p:nvPicPr>
          <p:blipFill>
            <a:blip r:embed="rId3">
              <a:extLst/>
            </a:blip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41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442" name="Fig1.png" descr="Fig1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3" name="Fig2.png" descr="Fig2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5" name="2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451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448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449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50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http://tutorials.iq.harvard.edu/R/Rgraphics/Rgraphics.html</a:t>
              </a:r>
            </a:p>
          </p:txBody>
        </p:sp>
      </p:grpSp>
      <p:sp>
        <p:nvSpPr>
          <p:cNvPr id="1452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460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453" name="Oval 12"/>
            <p:cNvSpPr/>
            <p:nvPr/>
          </p:nvSpPr>
          <p:spPr>
            <a:xfrm flipH="1" rot="5400000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459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454" name="Oval 25"/>
              <p:cNvSpPr/>
              <p:nvPr/>
            </p:nvSpPr>
            <p:spPr>
              <a:xfrm flipH="1" rot="5400000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55" name="Freeform 26"/>
              <p:cNvSpPr/>
              <p:nvPr/>
            </p:nvSpPr>
            <p:spPr>
              <a:xfrm flipH="1" rot="5400000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56" name="Oval 27"/>
              <p:cNvSpPr/>
              <p:nvPr/>
            </p:nvSpPr>
            <p:spPr>
              <a:xfrm flipH="1" rot="5400000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57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58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DATASET, SAMPLES &amp; OBSERVATIONS</a:t>
                </a:r>
              </a:p>
            </p:txBody>
          </p:sp>
        </p:grpSp>
      </p:grpSp>
      <p:grpSp>
        <p:nvGrpSpPr>
          <p:cNvPr id="1468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461" name="Oval 22"/>
            <p:cNvSpPr/>
            <p:nvPr/>
          </p:nvSpPr>
          <p:spPr>
            <a:xfrm flipH="1" rot="5400000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467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462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466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463" name="Freeform 20"/>
                <p:cNvSpPr/>
                <p:nvPr/>
              </p:nvSpPr>
              <p:spPr>
                <a:xfrm flipH="1" rot="5400000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sx="100000" sy="100000" kx="0" ky="0" algn="b" rotWithShape="0" blurRad="457200" dist="101600" dir="270000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464" name="Oval 21"/>
                <p:cNvSpPr/>
                <p:nvPr/>
              </p:nvSpPr>
              <p:spPr>
                <a:xfrm flipH="1" rot="5400000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465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475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469" name="Oval 9"/>
            <p:cNvSpPr/>
            <p:nvPr/>
          </p:nvSpPr>
          <p:spPr>
            <a:xfrm flipH="1" rot="5400000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474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470" name="Freeform 23"/>
              <p:cNvSpPr/>
              <p:nvPr/>
            </p:nvSpPr>
            <p:spPr>
              <a:xfrm flipH="1" rot="5400000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71" name="Oval 24"/>
              <p:cNvSpPr/>
              <p:nvPr/>
            </p:nvSpPr>
            <p:spPr>
              <a:xfrm flipH="1" rot="5400000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72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73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COLOR BY GROUP</a:t>
                </a:r>
              </a:p>
            </p:txBody>
          </p:sp>
        </p:grpSp>
      </p:grpSp>
      <p:grpSp>
        <p:nvGrpSpPr>
          <p:cNvPr id="1482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476" name="Oval 19"/>
            <p:cNvSpPr/>
            <p:nvPr/>
          </p:nvSpPr>
          <p:spPr>
            <a:xfrm flipH="1" rot="5400000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481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477" name="Freeform 20"/>
              <p:cNvSpPr/>
              <p:nvPr/>
            </p:nvSpPr>
            <p:spPr>
              <a:xfrm flipH="1" rot="5400000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78" name="Oval 21"/>
              <p:cNvSpPr/>
              <p:nvPr/>
            </p:nvSpPr>
            <p:spPr>
              <a:xfrm flipH="1" rot="5400000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79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/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480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TITLE AND LEGEND</a:t>
                </a:r>
              </a:p>
            </p:txBody>
          </p:sp>
        </p:grpSp>
      </p:grpSp>
      <p:grpSp>
        <p:nvGrpSpPr>
          <p:cNvPr id="1489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483" name="Oval 6"/>
            <p:cNvSpPr/>
            <p:nvPr/>
          </p:nvSpPr>
          <p:spPr>
            <a:xfrm flipH="1" rot="5400000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488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484" name="Freeform 20"/>
              <p:cNvSpPr/>
              <p:nvPr/>
            </p:nvSpPr>
            <p:spPr>
              <a:xfrm flipH="1" rot="5400000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85" name="Oval 21"/>
              <p:cNvSpPr/>
              <p:nvPr/>
            </p:nvSpPr>
            <p:spPr>
              <a:xfrm flipH="1" rot="5400000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86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87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CUSTOM COLORS</a:t>
                </a:r>
              </a:p>
            </p:txBody>
          </p:sp>
        </p:grpSp>
      </p:grpSp>
      <p:grpSp>
        <p:nvGrpSpPr>
          <p:cNvPr id="1494" name="Group"/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490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91" name="Oval 21"/>
            <p:cNvSpPr/>
            <p:nvPr/>
          </p:nvSpPr>
          <p:spPr>
            <a:xfrm flipH="1" rot="5400000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92" name="+ theme_minimal()"/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+ theme_minimal()</a:t>
              </a:r>
            </a:p>
          </p:txBody>
        </p:sp>
        <p:sp>
          <p:nvSpPr>
            <p:cNvPr id="1493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BACKGROUND</a:t>
              </a:r>
            </a:p>
          </p:txBody>
        </p:sp>
      </p:grpSp>
      <p:sp>
        <p:nvSpPr>
          <p:cNvPr id="1495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496" name="plot1.pdf" descr="plot1.pdf"/>
          <p:cNvPicPr>
            <a:picLocks noChangeAspect="0"/>
          </p:cNvPicPr>
          <p:nvPr/>
        </p:nvPicPr>
        <p:blipFill>
          <a:blip r:embed="rId3">
            <a:extLst/>
          </a:blip>
          <a:srcRect l="2080" t="0" r="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7" name="plot2.pdf" descr="plot2.pdf"/>
          <p:cNvPicPr>
            <a:picLocks noChangeAspect="0"/>
          </p:cNvPicPr>
          <p:nvPr/>
        </p:nvPicPr>
        <p:blipFill>
          <a:blip r:embed="rId4">
            <a:extLst/>
          </a:blip>
          <a:srcRect l="2494" t="0" r="0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0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498" name="plot3.pdf" descr="plot3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2388" t="0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9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503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501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502" name="plot5.pdf" descr="plot5.pdf"/>
            <p:cNvPicPr>
              <a:picLocks noChangeAspect="0"/>
            </p:cNvPicPr>
            <p:nvPr/>
          </p:nvPicPr>
          <p:blipFill>
            <a:blip r:embed="rId6">
              <a:extLst/>
            </a:blip>
            <a:srcRect l="2454" t="0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8" grpId="2"/>
      <p:bldP build="whole" bldLvl="1" animBg="1" rev="0" advAuto="0" spid="1489" grpId="7"/>
      <p:bldP build="whole" bldLvl="1" animBg="1" rev="0" advAuto="0" spid="1497" grpId="4"/>
      <p:bldP build="whole" bldLvl="1" animBg="1" rev="0" advAuto="0" spid="1500" grpId="6"/>
      <p:bldP build="whole" bldLvl="1" animBg="1" rev="0" advAuto="0" spid="1475" grpId="3"/>
      <p:bldP build="whole" bldLvl="1" animBg="1" rev="0" advAuto="0" spid="1494" grpId="8"/>
      <p:bldP build="whole" bldLvl="1" animBg="1" rev="0" advAuto="0" spid="1460" grpId="1"/>
      <p:bldP build="whole" bldLvl="1" animBg="1" rev="0" advAuto="0" spid="1503" grpId="9"/>
      <p:bldP build="whole" bldLvl="1" animBg="1" rev="0" advAuto="0" spid="1482" grpId="5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08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09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513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510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GGPLOT BASIC STRUCTURE </a:t>
              </a:r>
            </a:p>
          </p:txBody>
        </p:sp>
        <p:sp>
          <p:nvSpPr>
            <p:cNvPr id="1511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1512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521" name="Group"/>
          <p:cNvGrpSpPr/>
          <p:nvPr/>
        </p:nvGrpSpPr>
        <p:grpSpPr>
          <a:xfrm>
            <a:off x="15206144" y="6144421"/>
            <a:ext cx="7561974" cy="1269206"/>
            <a:chOff x="0" y="0"/>
            <a:chExt cx="7561972" cy="1269204"/>
          </a:xfrm>
        </p:grpSpPr>
        <p:grpSp>
          <p:nvGrpSpPr>
            <p:cNvPr id="1519" name="Group"/>
            <p:cNvGrpSpPr/>
            <p:nvPr/>
          </p:nvGrpSpPr>
          <p:grpSpPr>
            <a:xfrm flipH="1">
              <a:off x="0" y="198751"/>
              <a:ext cx="1147114" cy="1070454"/>
              <a:chOff x="0" y="0"/>
              <a:chExt cx="1147113" cy="1070453"/>
            </a:xfrm>
          </p:grpSpPr>
          <p:sp>
            <p:nvSpPr>
              <p:cNvPr id="1514" name="Oval 12"/>
              <p:cNvSpPr/>
              <p:nvPr/>
            </p:nvSpPr>
            <p:spPr>
              <a:xfrm flipH="1" rot="5400000">
                <a:off x="1045934" y="969273"/>
                <a:ext cx="94141" cy="10822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grpSp>
            <p:nvGrpSpPr>
              <p:cNvPr id="1518" name="Group"/>
              <p:cNvGrpSpPr/>
              <p:nvPr/>
            </p:nvGrpSpPr>
            <p:grpSpPr>
              <a:xfrm>
                <a:off x="-1" y="0"/>
                <a:ext cx="1147115" cy="1010246"/>
                <a:chOff x="0" y="0"/>
                <a:chExt cx="1147113" cy="1010245"/>
              </a:xfrm>
            </p:grpSpPr>
            <p:sp>
              <p:nvSpPr>
                <p:cNvPr id="1515" name="Oval 25"/>
                <p:cNvSpPr/>
                <p:nvPr/>
              </p:nvSpPr>
              <p:spPr>
                <a:xfrm flipH="1" rot="5400000">
                  <a:off x="1045934" y="-7039"/>
                  <a:ext cx="94141" cy="108219"/>
                </a:xfrm>
                <a:prstGeom prst="ellipse">
                  <a:avLst/>
                </a:prstGeom>
                <a:solidFill>
                  <a:srgbClr val="4D070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516" name="Freeform 26"/>
                <p:cNvSpPr/>
                <p:nvPr/>
              </p:nvSpPr>
              <p:spPr>
                <a:xfrm flipH="1" rot="5400000">
                  <a:off x="90786" y="10524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561" y="1168"/>
                        <a:pt x="19561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sx="100000" sy="100000" kx="0" ky="0" algn="b" rotWithShape="0" blurRad="457200" dist="101600" dir="270000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517" name="Oval 27"/>
                <p:cNvSpPr/>
                <p:nvPr/>
              </p:nvSpPr>
              <p:spPr>
                <a:xfrm flipH="1" rot="5400000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</p:grpSp>
        <p:sp>
          <p:nvSpPr>
            <p:cNvPr id="1520" name="x - what is on the x-axis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x</a:t>
              </a:r>
              <a:r>
                <a:t> - what is on the x-axis</a:t>
              </a:r>
            </a:p>
          </p:txBody>
        </p:sp>
      </p:grpSp>
      <p:grpSp>
        <p:nvGrpSpPr>
          <p:cNvPr id="1528" name="Group"/>
          <p:cNvGrpSpPr/>
          <p:nvPr/>
        </p:nvGrpSpPr>
        <p:grpSpPr>
          <a:xfrm>
            <a:off x="15206144" y="7106996"/>
            <a:ext cx="7561974" cy="1305834"/>
            <a:chOff x="0" y="0"/>
            <a:chExt cx="7561972" cy="1305833"/>
          </a:xfrm>
        </p:grpSpPr>
        <p:grpSp>
          <p:nvGrpSpPr>
            <p:cNvPr id="1526" name="Group"/>
            <p:cNvGrpSpPr/>
            <p:nvPr/>
          </p:nvGrpSpPr>
          <p:grpSpPr>
            <a:xfrm flipH="1">
              <a:off x="-1" y="233804"/>
              <a:ext cx="1147115" cy="1072030"/>
              <a:chOff x="0" y="0"/>
              <a:chExt cx="1147113" cy="1072028"/>
            </a:xfrm>
          </p:grpSpPr>
          <p:sp>
            <p:nvSpPr>
              <p:cNvPr id="1522" name="Oval 22"/>
              <p:cNvSpPr/>
              <p:nvPr/>
            </p:nvSpPr>
            <p:spPr>
              <a:xfrm flipH="1" rot="5400000">
                <a:off x="1045934" y="970848"/>
                <a:ext cx="94141" cy="108220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grpSp>
            <p:nvGrpSpPr>
              <p:cNvPr id="1525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23" name="Freeform 20"/>
                <p:cNvSpPr/>
                <p:nvPr/>
              </p:nvSpPr>
              <p:spPr>
                <a:xfrm flipH="1" rot="5400000">
                  <a:off x="90786" y="10524"/>
                  <a:ext cx="963878" cy="1035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sx="100000" sy="100000" kx="0" ky="0" algn="b" rotWithShape="0" blurRad="457200" dist="101600" dir="270000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524" name="Oval 21"/>
                <p:cNvSpPr/>
                <p:nvPr/>
              </p:nvSpPr>
              <p:spPr>
                <a:xfrm flipH="1" rot="5400000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</p:grpSp>
        <p:sp>
          <p:nvSpPr>
            <p:cNvPr id="1527" name="y - what is on the y-axis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y</a:t>
              </a:r>
              <a:r>
                <a:t> - what is on the y-axis</a:t>
              </a:r>
            </a:p>
          </p:txBody>
        </p:sp>
      </p:grpSp>
      <p:grpSp>
        <p:nvGrpSpPr>
          <p:cNvPr id="1535" name="Group"/>
          <p:cNvGrpSpPr/>
          <p:nvPr/>
        </p:nvGrpSpPr>
        <p:grpSpPr>
          <a:xfrm>
            <a:off x="15206144" y="8074824"/>
            <a:ext cx="7561974" cy="1340476"/>
            <a:chOff x="0" y="0"/>
            <a:chExt cx="7561972" cy="1340475"/>
          </a:xfrm>
        </p:grpSpPr>
        <p:grpSp>
          <p:nvGrpSpPr>
            <p:cNvPr id="1533" name="Group"/>
            <p:cNvGrpSpPr/>
            <p:nvPr/>
          </p:nvGrpSpPr>
          <p:grpSpPr>
            <a:xfrm flipH="1">
              <a:off x="0" y="269731"/>
              <a:ext cx="1147114" cy="1070745"/>
              <a:chOff x="0" y="0"/>
              <a:chExt cx="1147113" cy="1070744"/>
            </a:xfrm>
          </p:grpSpPr>
          <p:sp>
            <p:nvSpPr>
              <p:cNvPr id="1529" name="Oval 9"/>
              <p:cNvSpPr/>
              <p:nvPr/>
            </p:nvSpPr>
            <p:spPr>
              <a:xfrm flipH="1" rot="5400000">
                <a:off x="1045934" y="969564"/>
                <a:ext cx="94141" cy="108220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grpSp>
            <p:nvGrpSpPr>
              <p:cNvPr id="1532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30" name="Freeform 23"/>
                <p:cNvSpPr/>
                <p:nvPr/>
              </p:nvSpPr>
              <p:spPr>
                <a:xfrm flipH="1" rot="5400000">
                  <a:off x="90786" y="10524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561" y="1168"/>
                        <a:pt x="19561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sx="100000" sy="100000" kx="0" ky="0" algn="b" rotWithShape="0" blurRad="457200" dist="101600" dir="270000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531" name="Oval 24"/>
                <p:cNvSpPr/>
                <p:nvPr/>
              </p:nvSpPr>
              <p:spPr>
                <a:xfrm flipH="1" rot="5400000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912C5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</p:grpSp>
        <p:sp>
          <p:nvSpPr>
            <p:cNvPr id="1534" name="color - variable  to base the color on"/>
            <p:cNvSpPr txBox="1"/>
            <p:nvPr/>
          </p:nvSpPr>
          <p:spPr>
            <a:xfrm>
              <a:off x="1456781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color</a:t>
              </a:r>
              <a:r>
                <a:t> - variable</a:t>
              </a:r>
              <a:r>
                <a:rPr sz="1200"/>
                <a:t> </a:t>
              </a:r>
              <a:r>
                <a:t> to base the color on</a:t>
              </a:r>
            </a:p>
          </p:txBody>
        </p:sp>
      </p:grpSp>
      <p:grpSp>
        <p:nvGrpSpPr>
          <p:cNvPr id="1542" name="Group"/>
          <p:cNvGrpSpPr/>
          <p:nvPr/>
        </p:nvGrpSpPr>
        <p:grpSpPr>
          <a:xfrm>
            <a:off x="15215459" y="9116311"/>
            <a:ext cx="7552660" cy="1302784"/>
            <a:chOff x="0" y="0"/>
            <a:chExt cx="7552659" cy="1302782"/>
          </a:xfrm>
        </p:grpSpPr>
        <p:grpSp>
          <p:nvGrpSpPr>
            <p:cNvPr id="1540" name="Group"/>
            <p:cNvGrpSpPr/>
            <p:nvPr/>
          </p:nvGrpSpPr>
          <p:grpSpPr>
            <a:xfrm flipH="1">
              <a:off x="0" y="226163"/>
              <a:ext cx="1137801" cy="1076620"/>
              <a:chOff x="0" y="0"/>
              <a:chExt cx="1137800" cy="1076619"/>
            </a:xfrm>
          </p:grpSpPr>
          <p:sp>
            <p:nvSpPr>
              <p:cNvPr id="1536" name="Oval 19"/>
              <p:cNvSpPr/>
              <p:nvPr/>
            </p:nvSpPr>
            <p:spPr>
              <a:xfrm flipH="1" rot="5400000">
                <a:off x="1036620" y="975439"/>
                <a:ext cx="94142" cy="108219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grpSp>
            <p:nvGrpSpPr>
              <p:cNvPr id="1539" name="Group"/>
              <p:cNvGrpSpPr/>
              <p:nvPr/>
            </p:nvGrpSpPr>
            <p:grpSpPr>
              <a:xfrm>
                <a:off x="0" y="-1"/>
                <a:ext cx="1090507" cy="1016142"/>
                <a:chOff x="0" y="0"/>
                <a:chExt cx="1090506" cy="1016140"/>
              </a:xfrm>
            </p:grpSpPr>
            <p:sp>
              <p:nvSpPr>
                <p:cNvPr id="1537" name="Freeform 20"/>
                <p:cNvSpPr/>
                <p:nvPr/>
              </p:nvSpPr>
              <p:spPr>
                <a:xfrm flipH="1" rot="5400000">
                  <a:off x="90786" y="16419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sx="100000" sy="100000" kx="0" ky="0" algn="b" rotWithShape="0" blurRad="457200" dist="101600" dir="270000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538" name="Oval 21"/>
                <p:cNvSpPr/>
                <p:nvPr/>
              </p:nvSpPr>
              <p:spPr>
                <a:xfrm flipH="1" rot="5400000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FF84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</p:grpSp>
        <p:sp>
          <p:nvSpPr>
            <p:cNvPr id="1541" name="fill - variable  to base the fill on"/>
            <p:cNvSpPr txBox="1"/>
            <p:nvPr/>
          </p:nvSpPr>
          <p:spPr>
            <a:xfrm>
              <a:off x="1447468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fill</a:t>
              </a:r>
              <a:r>
                <a:t> - variable</a:t>
              </a:r>
              <a:r>
                <a:rPr sz="1200"/>
                <a:t>  </a:t>
              </a:r>
              <a:r>
                <a:t>to base the fill on</a:t>
              </a:r>
            </a:p>
          </p:txBody>
        </p:sp>
      </p:grpSp>
      <p:grpSp>
        <p:nvGrpSpPr>
          <p:cNvPr id="1549" name="Group"/>
          <p:cNvGrpSpPr/>
          <p:nvPr/>
        </p:nvGrpSpPr>
        <p:grpSpPr>
          <a:xfrm>
            <a:off x="15206144" y="10106998"/>
            <a:ext cx="7561974" cy="1302450"/>
            <a:chOff x="0" y="0"/>
            <a:chExt cx="7561972" cy="1302448"/>
          </a:xfrm>
        </p:grpSpPr>
        <p:grpSp>
          <p:nvGrpSpPr>
            <p:cNvPr id="1547" name="Group"/>
            <p:cNvGrpSpPr/>
            <p:nvPr/>
          </p:nvGrpSpPr>
          <p:grpSpPr>
            <a:xfrm flipH="1">
              <a:off x="-1" y="239520"/>
              <a:ext cx="1147115" cy="1062929"/>
              <a:chOff x="0" y="0"/>
              <a:chExt cx="1147113" cy="1062927"/>
            </a:xfrm>
          </p:grpSpPr>
          <p:sp>
            <p:nvSpPr>
              <p:cNvPr id="1543" name="Oval 6"/>
              <p:cNvSpPr/>
              <p:nvPr/>
            </p:nvSpPr>
            <p:spPr>
              <a:xfrm flipH="1" rot="5400000">
                <a:off x="1045934" y="961748"/>
                <a:ext cx="94141" cy="108219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grpSp>
            <p:nvGrpSpPr>
              <p:cNvPr id="1546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44" name="Freeform 20"/>
                <p:cNvSpPr/>
                <p:nvPr/>
              </p:nvSpPr>
              <p:spPr>
                <a:xfrm flipH="1" rot="5400000">
                  <a:off x="90786" y="10525"/>
                  <a:ext cx="963878" cy="1035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sx="100000" sy="100000" kx="0" ky="0" algn="b" rotWithShape="0" blurRad="457200" dist="101600" dir="270000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545" name="Oval 21"/>
                <p:cNvSpPr/>
                <p:nvPr/>
              </p:nvSpPr>
              <p:spPr>
                <a:xfrm flipH="1" rot="5400000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F0A4A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</p:grpSp>
        <p:sp>
          <p:nvSpPr>
            <p:cNvPr id="1548" name="size - variable to base the size on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size</a:t>
              </a:r>
              <a:r>
                <a:t> - variable to base the size on</a:t>
              </a:r>
            </a:p>
          </p:txBody>
        </p:sp>
      </p:grpSp>
      <p:grpSp>
        <p:nvGrpSpPr>
          <p:cNvPr id="1554" name="Group"/>
          <p:cNvGrpSpPr/>
          <p:nvPr/>
        </p:nvGrpSpPr>
        <p:grpSpPr>
          <a:xfrm>
            <a:off x="15348195" y="11034014"/>
            <a:ext cx="7419924" cy="495301"/>
            <a:chOff x="0" y="0"/>
            <a:chExt cx="7419923" cy="495300"/>
          </a:xfrm>
        </p:grpSpPr>
        <p:grpSp>
          <p:nvGrpSpPr>
            <p:cNvPr id="1552" name="Group"/>
            <p:cNvGrpSpPr/>
            <p:nvPr/>
          </p:nvGrpSpPr>
          <p:grpSpPr>
            <a:xfrm flipH="1">
              <a:off x="0" y="299282"/>
              <a:ext cx="1005000" cy="94142"/>
              <a:chOff x="0" y="0"/>
              <a:chExt cx="1004999" cy="94140"/>
            </a:xfrm>
          </p:grpSpPr>
          <p:sp>
            <p:nvSpPr>
              <p:cNvPr id="1550" name="Line"/>
              <p:cNvSpPr/>
              <p:nvPr/>
            </p:nvSpPr>
            <p:spPr>
              <a:xfrm>
                <a:off x="93979" y="47070"/>
                <a:ext cx="911021" cy="1"/>
              </a:xfrm>
              <a:prstGeom prst="line">
                <a:avLst/>
              </a:prstGeom>
              <a:noFill/>
              <a:ln w="50800" cap="flat">
                <a:solidFill>
                  <a:srgbClr val="254F58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51" name="Oval 21"/>
              <p:cNvSpPr/>
              <p:nvPr/>
            </p:nvSpPr>
            <p:spPr>
              <a:xfrm flipH="1" rot="5400000">
                <a:off x="8705" y="-8706"/>
                <a:ext cx="94142" cy="111553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sp>
          <p:nvSpPr>
            <p:cNvPr id="1553" name="shape - variable to base the shape on"/>
            <p:cNvSpPr txBox="1"/>
            <p:nvPr/>
          </p:nvSpPr>
          <p:spPr>
            <a:xfrm>
              <a:off x="1314732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shape</a:t>
              </a:r>
              <a:r>
                <a:t> - variable to base the shape on</a:t>
              </a:r>
            </a:p>
          </p:txBody>
        </p:sp>
      </p:grpSp>
      <p:sp>
        <p:nvSpPr>
          <p:cNvPr id="1555" name="{"/>
          <p:cNvSpPr txBox="1"/>
          <p:nvPr/>
        </p:nvSpPr>
        <p:spPr>
          <a:xfrm rot="16200000">
            <a:off x="14961127" y="5327649"/>
            <a:ext cx="44562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7500"/>
              </a:lnSpc>
              <a:defRPr sz="5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{</a:t>
            </a:r>
          </a:p>
        </p:txBody>
      </p:sp>
      <p:pic>
        <p:nvPicPr>
          <p:cNvPr id="155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8600" y="7763848"/>
            <a:ext cx="8216900" cy="518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2100" y="7763848"/>
            <a:ext cx="8648700" cy="51816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58" name="Table 1"/>
          <p:cNvGraphicFramePr/>
          <p:nvPr/>
        </p:nvGraphicFramePr>
        <p:xfrm>
          <a:off x="1981200" y="5041900"/>
          <a:ext cx="6350000" cy="217041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{8F44A2F1-9E1F-4B54-A3A2-5F16C0AD49E2}</a:tableStyleId>
              </a:tblPr>
              <a:tblGrid>
                <a:gridCol w="1280003"/>
                <a:gridCol w="1024236"/>
                <a:gridCol w="1629336"/>
                <a:gridCol w="1864040"/>
                <a:gridCol w="1249327"/>
              </a:tblGrid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Type</a:t>
                      </a:r>
                    </a:p>
                  </a:txBody>
                  <a:tcPr marL="81280" marR="81280" marT="40640" marB="40640" anchor="t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Alc</a:t>
                      </a:r>
                    </a:p>
                  </a:txBody>
                  <a:tcPr marL="81280" marR="81280" marT="40640" marB="40640" anchor="t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Country</a:t>
                      </a:r>
                    </a:p>
                  </a:txBody>
                  <a:tcPr marL="81280" marR="81280" marT="40640" marB="40640" anchor="t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Flavonoids</a:t>
                      </a:r>
                    </a:p>
                  </a:txBody>
                  <a:tcPr marL="81280" marR="81280" marT="40640" marB="40640" anchor="t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Color</a:t>
                      </a:r>
                    </a:p>
                  </a:txBody>
                  <a:tcPr marL="81280" marR="81280" marT="40640" marB="40640" anchor="t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Barolo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14.5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Italy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3.64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5.4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Barbera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12.0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Italy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Merlot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13.5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France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1.57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59" name="ggplot(my_wine, aes(…))"/>
          <p:cNvSpPr txBox="1"/>
          <p:nvPr/>
        </p:nvSpPr>
        <p:spPr>
          <a:xfrm>
            <a:off x="11131418" y="5085079"/>
            <a:ext cx="495723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ggplot(my_wine, aes(…))</a:t>
            </a:r>
          </a:p>
        </p:txBody>
      </p:sp>
      <p:sp>
        <p:nvSpPr>
          <p:cNvPr id="1560" name="ggplot(my_wine, aes(x = Type, y = Alc))"/>
          <p:cNvSpPr txBox="1"/>
          <p:nvPr/>
        </p:nvSpPr>
        <p:spPr>
          <a:xfrm>
            <a:off x="11125200" y="5080000"/>
            <a:ext cx="11061771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ggplot(my_wine, aes(x = Type, y = Alc)) </a:t>
            </a:r>
          </a:p>
        </p:txBody>
      </p:sp>
      <p:sp>
        <p:nvSpPr>
          <p:cNvPr id="1561" name="ggplot(my_wine, aes(x = Type, y = Alc)) +…"/>
          <p:cNvSpPr txBox="1"/>
          <p:nvPr/>
        </p:nvSpPr>
        <p:spPr>
          <a:xfrm>
            <a:off x="11125200" y="5080000"/>
            <a:ext cx="1463369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aes(x = Type, y = Alc)) +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geom_col() </a:t>
            </a:r>
          </a:p>
        </p:txBody>
      </p:sp>
      <p:sp>
        <p:nvSpPr>
          <p:cNvPr id="1562" name="ggplot(my_wine, aes(x = Type, y = Alc), fill= Country) +…"/>
          <p:cNvSpPr txBox="1"/>
          <p:nvPr/>
        </p:nvSpPr>
        <p:spPr>
          <a:xfrm>
            <a:off x="11125200" y="5080000"/>
            <a:ext cx="1463369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aes(x = Type, y = Alc), fill= Country) +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geom_col()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xit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xit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xit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8" grpId="2"/>
      <p:bldP build="whole" bldLvl="1" animBg="1" rev="0" advAuto="0" spid="1559" grpId="7"/>
      <p:bldP build="whole" bldLvl="1" animBg="1" rev="0" advAuto="0" spid="1561" grpId="11"/>
      <p:bldP build="whole" bldLvl="1" animBg="1" rev="0" advAuto="0" spid="1562" grpId="12"/>
      <p:bldP build="whole" bldLvl="1" animBg="1" rev="0" advAuto="0" spid="1549" grpId="5"/>
      <p:bldP build="whole" bldLvl="1" animBg="1" rev="0" advAuto="0" spid="1557" grpId="13"/>
      <p:bldP build="whole" bldLvl="1" animBg="1" rev="0" advAuto="0" spid="1542" grpId="4"/>
      <p:bldP build="whole" bldLvl="1" animBg="1" rev="0" advAuto="0" spid="1560" grpId="8"/>
      <p:bldP build="whole" bldLvl="1" animBg="1" rev="0" advAuto="0" spid="1560" grpId="9"/>
      <p:bldP build="whole" bldLvl="1" animBg="1" rev="0" advAuto="0" spid="1535" grpId="3"/>
      <p:bldP build="whole" bldLvl="1" animBg="1" rev="0" advAuto="0" spid="1554" grpId="6"/>
      <p:bldP build="whole" bldLvl="1" animBg="1" rev="0" advAuto="0" spid="1521" grpId="1"/>
      <p:bldP build="whole" bldLvl="1" animBg="1" rev="0" advAuto="0" spid="1561" grpId="1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568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5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6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7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http://tutorials.iq.harvard.edu/R/Rgraphics/Rgraphics.html</a:t>
              </a:r>
            </a:p>
          </p:txBody>
        </p:sp>
      </p:grpSp>
      <p:sp>
        <p:nvSpPr>
          <p:cNvPr id="1569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577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570" name="Oval 12"/>
            <p:cNvSpPr/>
            <p:nvPr/>
          </p:nvSpPr>
          <p:spPr>
            <a:xfrm flipH="1" rot="5400000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576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571" name="Oval 25"/>
              <p:cNvSpPr/>
              <p:nvPr/>
            </p:nvSpPr>
            <p:spPr>
              <a:xfrm flipH="1" rot="5400000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72" name="Freeform 26"/>
              <p:cNvSpPr/>
              <p:nvPr/>
            </p:nvSpPr>
            <p:spPr>
              <a:xfrm flipH="1" rot="5400000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73" name="Oval 27"/>
              <p:cNvSpPr/>
              <p:nvPr/>
            </p:nvSpPr>
            <p:spPr>
              <a:xfrm flipH="1" rot="5400000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74" name="ggplot(my.DS, aes(x=Sample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aes(x=Sample,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575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DATASET, SAMPLES &amp; OBSERVATIONS</a:t>
                </a:r>
              </a:p>
            </p:txBody>
          </p:sp>
        </p:grpSp>
      </p:grpSp>
      <p:grpSp>
        <p:nvGrpSpPr>
          <p:cNvPr id="1585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578" name="Oval 22"/>
            <p:cNvSpPr/>
            <p:nvPr/>
          </p:nvSpPr>
          <p:spPr>
            <a:xfrm flipH="1" rot="5400000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584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579" name="ggplot(my.DS, aes(x=Sample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aes(x=Sample,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583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80" name="Freeform 20"/>
                <p:cNvSpPr/>
                <p:nvPr/>
              </p:nvSpPr>
              <p:spPr>
                <a:xfrm flipH="1" rot="5400000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sx="100000" sy="100000" kx="0" ky="0" algn="b" rotWithShape="0" blurRad="457200" dist="101600" dir="270000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581" name="Oval 21"/>
                <p:cNvSpPr/>
                <p:nvPr/>
              </p:nvSpPr>
              <p:spPr>
                <a:xfrm flipH="1" rot="5400000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582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2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586" name="Oval 9"/>
            <p:cNvSpPr/>
            <p:nvPr/>
          </p:nvSpPr>
          <p:spPr>
            <a:xfrm flipH="1" rot="5400000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591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587" name="Freeform 23"/>
              <p:cNvSpPr/>
              <p:nvPr/>
            </p:nvSpPr>
            <p:spPr>
              <a:xfrm flipH="1" rot="5400000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88" name="Oval 24"/>
              <p:cNvSpPr/>
              <p:nvPr/>
            </p:nvSpPr>
            <p:spPr>
              <a:xfrm flipH="1" rot="5400000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89" name="ggplot(my.DS, aes(x=Sample, y=Measure, fill=Sample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aes(x=Sample, y=Measure, fill=Sample))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590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COLOR BY GROUP</a:t>
                </a:r>
              </a:p>
            </p:txBody>
          </p:sp>
        </p:grpSp>
      </p:grpSp>
      <p:grpSp>
        <p:nvGrpSpPr>
          <p:cNvPr id="1599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593" name="Oval 19"/>
            <p:cNvSpPr/>
            <p:nvPr/>
          </p:nvSpPr>
          <p:spPr>
            <a:xfrm flipH="1" rot="5400000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598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594" name="Freeform 20"/>
              <p:cNvSpPr/>
              <p:nvPr/>
            </p:nvSpPr>
            <p:spPr>
              <a:xfrm flipH="1" rot="5400000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95" name="Oval 21"/>
              <p:cNvSpPr/>
              <p:nvPr/>
            </p:nvSpPr>
            <p:spPr>
              <a:xfrm flipH="1" rot="5400000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96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/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597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TITLE AND LEGEND</a:t>
                </a:r>
              </a:p>
            </p:txBody>
          </p:sp>
        </p:grpSp>
      </p:grpSp>
      <p:grpSp>
        <p:nvGrpSpPr>
          <p:cNvPr id="1606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600" name="Oval 6"/>
            <p:cNvSpPr/>
            <p:nvPr/>
          </p:nvSpPr>
          <p:spPr>
            <a:xfrm flipH="1" rot="5400000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605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601" name="Freeform 20"/>
              <p:cNvSpPr/>
              <p:nvPr/>
            </p:nvSpPr>
            <p:spPr>
              <a:xfrm flipH="1" rot="5400000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602" name="Oval 21"/>
              <p:cNvSpPr/>
              <p:nvPr/>
            </p:nvSpPr>
            <p:spPr>
              <a:xfrm flipH="1" rot="5400000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603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604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CUSTOM COLORS</a:t>
                </a:r>
              </a:p>
            </p:txBody>
          </p:sp>
        </p:grpSp>
      </p:grpSp>
      <p:grpSp>
        <p:nvGrpSpPr>
          <p:cNvPr id="1611" name="Group"/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607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608" name="Oval 21"/>
            <p:cNvSpPr/>
            <p:nvPr/>
          </p:nvSpPr>
          <p:spPr>
            <a:xfrm flipH="1" rot="5400000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09" name="+ theme_minimal()"/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+ theme_minimal()</a:t>
              </a:r>
            </a:p>
          </p:txBody>
        </p:sp>
        <p:sp>
          <p:nvSpPr>
            <p:cNvPr id="1610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BACKGROUND</a:t>
              </a:r>
            </a:p>
          </p:txBody>
        </p:sp>
      </p:grpSp>
      <p:sp>
        <p:nvSpPr>
          <p:cNvPr id="1612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613" name="plot1.pdf" descr="plot1.pdf"/>
          <p:cNvPicPr>
            <a:picLocks noChangeAspect="0"/>
          </p:cNvPicPr>
          <p:nvPr/>
        </p:nvPicPr>
        <p:blipFill>
          <a:blip r:embed="rId3">
            <a:extLst/>
          </a:blip>
          <a:srcRect l="2080" t="0" r="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4" name="plot2.pdf" descr="plot2.pdf"/>
          <p:cNvPicPr>
            <a:picLocks noChangeAspect="0"/>
          </p:cNvPicPr>
          <p:nvPr/>
        </p:nvPicPr>
        <p:blipFill>
          <a:blip r:embed="rId4">
            <a:extLst/>
          </a:blip>
          <a:srcRect l="2494" t="0" r="0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17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615" name="plot3.pdf" descr="plot3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2388" t="0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6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620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618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619" name="plot5.pdf" descr="plot5.pdf"/>
            <p:cNvPicPr>
              <a:picLocks noChangeAspect="0"/>
            </p:cNvPicPr>
            <p:nvPr/>
          </p:nvPicPr>
          <p:blipFill>
            <a:blip r:embed="rId6">
              <a:extLst/>
            </a:blip>
            <a:srcRect l="2454" t="0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0" grpId="9"/>
      <p:bldP build="whole" bldLvl="1" animBg="1" rev="0" advAuto="0" spid="1614" grpId="4"/>
      <p:bldP build="whole" bldLvl="1" animBg="1" rev="0" advAuto="0" spid="1585" grpId="2"/>
      <p:bldP build="whole" bldLvl="1" animBg="1" rev="0" advAuto="0" spid="1599" grpId="5"/>
      <p:bldP build="whole" bldLvl="1" animBg="1" rev="0" advAuto="0" spid="1617" grpId="6"/>
      <p:bldP build="whole" bldLvl="1" animBg="1" rev="0" advAuto="0" spid="1577" grpId="1"/>
      <p:bldP build="whole" bldLvl="1" animBg="1" rev="0" advAuto="0" spid="1606" grpId="7"/>
      <p:bldP build="whole" bldLvl="1" animBg="1" rev="0" advAuto="0" spid="1611" grpId="8"/>
      <p:bldP build="whole" bldLvl="1" animBg="1" rev="0" advAuto="0" spid="1592" grpId="3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25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6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630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7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GGPLOT BASIC STRUCTURE </a:t>
              </a:r>
            </a:p>
          </p:txBody>
        </p:sp>
        <p:sp>
          <p:nvSpPr>
            <p:cNvPr id="1628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1629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163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300" y="8909050"/>
            <a:ext cx="6616700" cy="397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24900" y="8934450"/>
            <a:ext cx="6540500" cy="3924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14700" y="8934450"/>
            <a:ext cx="6540500" cy="3924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4" name="ggplot(my_wine,…"/>
          <p:cNvSpPr txBox="1"/>
          <p:nvPr/>
        </p:nvSpPr>
        <p:spPr>
          <a:xfrm>
            <a:off x="1611155" y="7122411"/>
            <a:ext cx="7033224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aes(x=Type, y=Alc, fill=Country))</a:t>
            </a:r>
          </a:p>
          <a:p>
            <a:pPr>
              <a:buSzPct val="100000"/>
              <a:buChar char="+"/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geom_col() </a:t>
            </a:r>
          </a:p>
        </p:txBody>
      </p:sp>
      <p:sp>
        <p:nvSpPr>
          <p:cNvPr id="1635" name="ggplot(my_wine,…"/>
          <p:cNvSpPr txBox="1"/>
          <p:nvPr/>
        </p:nvSpPr>
        <p:spPr>
          <a:xfrm>
            <a:off x="9091455" y="7122411"/>
            <a:ext cx="7033224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aes(x=Type, y=Alc))</a:t>
            </a:r>
          </a:p>
          <a:p>
            <a:pPr>
              <a:buSzPct val="100000"/>
              <a:buChar char="+"/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geom_col(aes(fill=Country)) </a:t>
            </a:r>
          </a:p>
        </p:txBody>
      </p:sp>
      <p:sp>
        <p:nvSpPr>
          <p:cNvPr id="1636" name="ggplot(my_wine,…"/>
          <p:cNvSpPr txBox="1"/>
          <p:nvPr/>
        </p:nvSpPr>
        <p:spPr>
          <a:xfrm>
            <a:off x="16406655" y="7122411"/>
            <a:ext cx="7033224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aes(x=Type, y=Alc))</a:t>
            </a:r>
          </a:p>
          <a:p>
            <a:pPr>
              <a:buSzPct val="100000"/>
              <a:buChar char="+"/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geom_col(fill='green') </a:t>
            </a:r>
          </a:p>
        </p:txBody>
      </p:sp>
      <p:sp>
        <p:nvSpPr>
          <p:cNvPr id="1637" name="Geoms inherit the parameters from the ggplot they are added to:"/>
          <p:cNvSpPr txBox="1"/>
          <p:nvPr/>
        </p:nvSpPr>
        <p:spPr>
          <a:xfrm>
            <a:off x="15130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Geoms inherit the parameters from the ggplot they are added to:</a:t>
            </a:r>
            <a:endParaRPr sz="1200"/>
          </a:p>
        </p:txBody>
      </p:sp>
      <p:sp>
        <p:nvSpPr>
          <p:cNvPr id="1638" name="Alternatively, you can specify additional parameters directly in the geom:"/>
          <p:cNvSpPr txBox="1"/>
          <p:nvPr/>
        </p:nvSpPr>
        <p:spPr>
          <a:xfrm>
            <a:off x="89425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Alternatively, you can specify additional parameters directly in the geom:</a:t>
            </a:r>
            <a:endParaRPr sz="1200"/>
          </a:p>
        </p:txBody>
      </p:sp>
      <p:sp>
        <p:nvSpPr>
          <p:cNvPr id="1639" name="Things outside the aes are applied to everything!"/>
          <p:cNvSpPr txBox="1"/>
          <p:nvPr/>
        </p:nvSpPr>
        <p:spPr>
          <a:xfrm>
            <a:off x="164101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Things outside the aes are applied to everything!</a:t>
            </a:r>
            <a:endParaRPr sz="12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42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3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647" name="Group"/>
          <p:cNvGrpSpPr/>
          <p:nvPr/>
        </p:nvGrpSpPr>
        <p:grpSpPr>
          <a:xfrm>
            <a:off x="7959784" y="1016314"/>
            <a:ext cx="9176350" cy="2407791"/>
            <a:chOff x="97444" y="0"/>
            <a:chExt cx="9176349" cy="2407789"/>
          </a:xfrm>
        </p:grpSpPr>
        <p:sp>
          <p:nvSpPr>
            <p:cNvPr id="1644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GGPLOT CHEAT SHEET </a:t>
              </a:r>
            </a:p>
          </p:txBody>
        </p:sp>
        <p:sp>
          <p:nvSpPr>
            <p:cNvPr id="1645" name="https://rstudio.com/wp-content/uploads/2016/11/ggplot2-cheatsheet-2.1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https://rstudio.com/wp-content/uploads/2016/11/ggplot2-cheatsheet-2.1.pdf</a:t>
              </a:r>
            </a:p>
          </p:txBody>
        </p:sp>
        <p:sp>
          <p:nvSpPr>
            <p:cNvPr id="1646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652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8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649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650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651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</p:grpSp>
      <p:grpSp>
        <p:nvGrpSpPr>
          <p:cNvPr id="1662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653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654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655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656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660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661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663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 STARTED</a:t>
            </a:r>
          </a:p>
        </p:txBody>
      </p:sp>
      <p:sp>
        <p:nvSpPr>
          <p:cNvPr id="1664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COLORS</a:t>
            </a:r>
          </a:p>
        </p:txBody>
      </p:sp>
      <p:sp>
        <p:nvSpPr>
          <p:cNvPr id="1665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666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Define Plot:</a:t>
            </a:r>
          </a:p>
        </p:txBody>
      </p:sp>
      <p:sp>
        <p:nvSpPr>
          <p:cNvPr id="1667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geom_point()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geom_line()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geom_boxplot()</a:t>
            </a:r>
          </a:p>
        </p:txBody>
      </p:sp>
      <p:sp>
        <p:nvSpPr>
          <p:cNvPr id="1668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geom_col()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geom_density()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geom_histogram()</a:t>
            </a:r>
          </a:p>
        </p:txBody>
      </p:sp>
      <p:sp>
        <p:nvSpPr>
          <p:cNvPr id="1669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Add Plot Type:</a:t>
            </a:r>
          </a:p>
        </p:txBody>
      </p:sp>
      <p:sp>
        <p:nvSpPr>
          <p:cNvPr id="1670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ggplot(data = my.data, aes(x = x.var, y = y.var))</a:t>
            </a:r>
          </a:p>
        </p:txBody>
      </p:sp>
      <p:sp>
        <p:nvSpPr>
          <p:cNvPr id="1671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One Color:</a:t>
            </a:r>
          </a:p>
        </p:txBody>
      </p:sp>
      <p:sp>
        <p:nvSpPr>
          <p:cNvPr id="1672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Color Fill by Group:</a:t>
            </a:r>
          </a:p>
        </p:txBody>
      </p:sp>
      <p:sp>
        <p:nvSpPr>
          <p:cNvPr id="1673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color = “green”</a:t>
            </a:r>
            <a:r>
              <a:t>))</a:t>
            </a:r>
          </a:p>
        </p:txBody>
      </p:sp>
      <p:sp>
        <p:nvSpPr>
          <p:cNvPr id="1674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fill = group.var</a:t>
            </a:r>
            <a:r>
              <a:t>))</a:t>
            </a:r>
          </a:p>
        </p:txBody>
      </p:sp>
      <p:sp>
        <p:nvSpPr>
          <p:cNvPr id="1675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Custom Colors:</a:t>
            </a:r>
          </a:p>
        </p:txBody>
      </p:sp>
      <p:sp>
        <p:nvSpPr>
          <p:cNvPr id="1676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677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Grid Theme:</a:t>
            </a:r>
          </a:p>
        </p:txBody>
      </p:sp>
      <p:sp>
        <p:nvSpPr>
          <p:cNvPr id="1678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679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680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681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682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More Colors:</a:t>
            </a:r>
          </a:p>
        </p:txBody>
      </p:sp>
      <p:sp>
        <p:nvSpPr>
          <p:cNvPr id="1683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Labels:</a:t>
            </a:r>
          </a:p>
        </p:txBody>
      </p:sp>
      <p:sp>
        <p:nvSpPr>
          <p:cNvPr id="1684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COLOR SCALES &amp; THEMES</a:t>
            </a:r>
          </a:p>
        </p:txBody>
      </p:sp>
      <p:sp>
        <p:nvSpPr>
          <p:cNvPr id="1685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691" name="Group"/>
          <p:cNvGrpSpPr/>
          <p:nvPr/>
        </p:nvGrpSpPr>
        <p:grpSpPr>
          <a:xfrm>
            <a:off x="18325766" y="6405767"/>
            <a:ext cx="5330386" cy="2080192"/>
            <a:chOff x="0" y="-127000"/>
            <a:chExt cx="5330385" cy="2080190"/>
          </a:xfrm>
        </p:grpSpPr>
        <p:sp>
          <p:nvSpPr>
            <p:cNvPr id="1688" name="EXERCISE 4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689" name="GGPLOT2"/>
            <p:cNvSpPr txBox="1"/>
            <p:nvPr/>
          </p:nvSpPr>
          <p:spPr>
            <a:xfrm>
              <a:off x="1233611" y="-1270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GGPLOT2</a:t>
              </a:r>
            </a:p>
          </p:txBody>
        </p:sp>
        <p:sp>
          <p:nvSpPr>
            <p:cNvPr id="1690" name="Line"/>
            <p:cNvSpPr/>
            <p:nvPr/>
          </p:nvSpPr>
          <p:spPr>
            <a:xfrm>
              <a:off x="834593" y="98992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692" name="Oval 23"/>
          <p:cNvSpPr/>
          <p:nvPr/>
        </p:nvSpPr>
        <p:spPr>
          <a:xfrm>
            <a:off x="14526776" y="7618358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93" name="Oval 23"/>
          <p:cNvSpPr/>
          <p:nvPr/>
        </p:nvSpPr>
        <p:spPr>
          <a:xfrm>
            <a:off x="14526776" y="8058132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94" name="Oval 23"/>
          <p:cNvSpPr/>
          <p:nvPr/>
        </p:nvSpPr>
        <p:spPr>
          <a:xfrm>
            <a:off x="14526776" y="8519359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95" name="Oval 23"/>
          <p:cNvSpPr/>
          <p:nvPr/>
        </p:nvSpPr>
        <p:spPr>
          <a:xfrm>
            <a:off x="14526776" y="8978572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96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97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98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99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0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1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2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3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4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5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6" name="Oval 8"/>
          <p:cNvSpPr/>
          <p:nvPr/>
        </p:nvSpPr>
        <p:spPr>
          <a:xfrm>
            <a:off x="12280941" y="7772963"/>
            <a:ext cx="1331013" cy="133296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7" name="Oval 13"/>
          <p:cNvSpPr/>
          <p:nvPr/>
        </p:nvSpPr>
        <p:spPr>
          <a:xfrm>
            <a:off x="121128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8" name="Freeform 19"/>
          <p:cNvSpPr/>
          <p:nvPr/>
        </p:nvSpPr>
        <p:spPr>
          <a:xfrm>
            <a:off x="4429224" y="7434419"/>
            <a:ext cx="7639267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9" name="Oval 31"/>
          <p:cNvSpPr/>
          <p:nvPr/>
        </p:nvSpPr>
        <p:spPr>
          <a:xfrm>
            <a:off x="8349395" y="7363774"/>
            <a:ext cx="160271" cy="164179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0" name="Oval 32"/>
          <p:cNvSpPr/>
          <p:nvPr/>
        </p:nvSpPr>
        <p:spPr>
          <a:xfrm>
            <a:off x="12026858" y="8359311"/>
            <a:ext cx="164178" cy="160271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1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2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3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4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5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6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7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8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9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fill="norm" stroke="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20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721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722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723" name="4"/>
          <p:cNvSpPr txBox="1"/>
          <p:nvPr/>
        </p:nvSpPr>
        <p:spPr>
          <a:xfrm>
            <a:off x="126428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724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725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1735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726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27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881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28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29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30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6A82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31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32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33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1734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Studio</a:t>
              </a:r>
            </a:p>
          </p:txBody>
        </p:sp>
      </p:grpSp>
      <p:sp>
        <p:nvSpPr>
          <p:cNvPr id="1736" name="ggplot2…"/>
          <p:cNvSpPr txBox="1"/>
          <p:nvPr/>
        </p:nvSpPr>
        <p:spPr>
          <a:xfrm>
            <a:off x="13849021" y="7003256"/>
            <a:ext cx="2891418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Boxplot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Aesthetics</a:t>
            </a:r>
          </a:p>
        </p:txBody>
      </p:sp>
      <p:sp>
        <p:nvSpPr>
          <p:cNvPr id="1737" name="Oval 23"/>
          <p:cNvSpPr/>
          <p:nvPr/>
        </p:nvSpPr>
        <p:spPr>
          <a:xfrm>
            <a:off x="13555372" y="7297238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38" name="Oval 23"/>
          <p:cNvSpPr/>
          <p:nvPr/>
        </p:nvSpPr>
        <p:spPr>
          <a:xfrm>
            <a:off x="13555372" y="9418784"/>
            <a:ext cx="155496" cy="155493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39" name="Oval 23"/>
          <p:cNvSpPr/>
          <p:nvPr/>
        </p:nvSpPr>
        <p:spPr>
          <a:xfrm>
            <a:off x="13555372" y="988631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40" name="3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746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3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4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 invalidUrl="" action="" tgtFrame="" tooltip="" history="1" highlightClick="0" endSnd="0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5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747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757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8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49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750" name="LogisticRegressionPlot.pdf" descr="LogisticRegressionPlot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1" name="LogisticRegressionPlot.pdf" descr="LogisticRegressionPlot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2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53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6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55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6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6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758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59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60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61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762" name="unnamed.png" descr="unnamed.png"/>
          <p:cNvPicPr>
            <a:picLocks noChangeAspect="1"/>
          </p:cNvPicPr>
          <p:nvPr/>
        </p:nvPicPr>
        <p:blipFill>
          <a:blip r:embed="rId4">
            <a:extLst/>
          </a:blip>
          <a:srcRect l="11902" t="0" r="0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2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3" name="BatchCorrectionBoxplot.pdf" descr="BatchCorrectionBoxplot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4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66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67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68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9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70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71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6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3" name="Freeform 6"/>
            <p:cNvSpPr/>
            <p:nvPr/>
          </p:nvSpPr>
          <p:spPr>
            <a:xfrm flipH="1" rot="10800000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74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MODEL FUNCTIONS</a:t>
              </a:r>
            </a:p>
          </p:txBody>
        </p:sp>
        <p:sp>
          <p:nvSpPr>
            <p:cNvPr id="1775" name="lm(), glm()…"/>
            <p:cNvSpPr txBox="1"/>
            <p:nvPr/>
          </p:nvSpPr>
          <p:spPr>
            <a:xfrm>
              <a:off x="594878" y="1129915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lm(), glm()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lmer(), glmer(),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nls(), …</a:t>
              </a:r>
            </a:p>
          </p:txBody>
        </p:sp>
      </p:grpSp>
      <p:grpSp>
        <p:nvGrpSpPr>
          <p:cNvPr id="1780" name="Group"/>
          <p:cNvGrpSpPr/>
          <p:nvPr/>
        </p:nvGrpSpPr>
        <p:grpSpPr>
          <a:xfrm>
            <a:off x="13199178" y="8180881"/>
            <a:ext cx="4957459" cy="3011297"/>
            <a:chOff x="0" y="0"/>
            <a:chExt cx="4957457" cy="3011296"/>
          </a:xfrm>
        </p:grpSpPr>
        <p:sp>
          <p:nvSpPr>
            <p:cNvPr id="1777" name="Freeform 8"/>
            <p:cNvSpPr/>
            <p:nvPr/>
          </p:nvSpPr>
          <p:spPr>
            <a:xfrm flipH="1" rot="10800000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78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APPLY TO MODEL</a:t>
              </a:r>
            </a:p>
          </p:txBody>
        </p:sp>
        <p:sp>
          <p:nvSpPr>
            <p:cNvPr id="1779" name="summary(), anova(), confint(), predict(), drop1(), update(), step(), …"/>
            <p:cNvSpPr txBox="1"/>
            <p:nvPr/>
          </p:nvSpPr>
          <p:spPr>
            <a:xfrm>
              <a:off x="505362" y="984749"/>
              <a:ext cx="4144289" cy="171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summary(), anova(), confint(), predict(), drop1(), update(), step(), …</a:t>
              </a:r>
            </a:p>
          </p:txBody>
        </p:sp>
      </p:grpSp>
      <p:grpSp>
        <p:nvGrpSpPr>
          <p:cNvPr id="1784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81" name="Freeform 9"/>
            <p:cNvSpPr/>
            <p:nvPr/>
          </p:nvSpPr>
          <p:spPr>
            <a:xfrm flipH="1" rot="10800000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82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EMMEANS PACKAGE</a:t>
              </a:r>
            </a:p>
          </p:txBody>
        </p:sp>
        <p:sp>
          <p:nvSpPr>
            <p:cNvPr id="1783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emmeans(), pairs(), cld()</a:t>
              </a:r>
            </a:p>
          </p:txBody>
        </p:sp>
      </p:grpSp>
      <p:grpSp>
        <p:nvGrpSpPr>
          <p:cNvPr id="1788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5" name="Freeform 7"/>
            <p:cNvSpPr/>
            <p:nvPr/>
          </p:nvSpPr>
          <p:spPr>
            <a:xfrm flipH="1" rot="10800000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86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MORE FUNCTIONS</a:t>
              </a:r>
            </a:p>
          </p:txBody>
        </p:sp>
        <p:sp>
          <p:nvSpPr>
            <p:cNvPr id="1787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800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5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09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94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10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97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98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99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01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802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b="1" sz="15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3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b="1" sz="15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4" name="3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4" grpId="2"/>
      <p:bldP build="whole" bldLvl="1" animBg="1" rev="0" advAuto="0" spid="1788" grpId="3"/>
      <p:bldP build="whole" bldLvl="1" animBg="1" rev="0" advAuto="0" spid="1780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13" name="Oval 16"/>
          <p:cNvSpPr/>
          <p:nvPr/>
        </p:nvSpPr>
        <p:spPr>
          <a:xfrm flipH="1" rot="5400000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4" name="3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818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5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Let’s use R in a statistical analysis</a:t>
              </a:r>
            </a:p>
          </p:txBody>
        </p:sp>
        <p:sp>
          <p:nvSpPr>
            <p:cNvPr id="1816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17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1819" name="iStock-1352298752.jpg" descr="iStock-1352298752.jpg"/>
          <p:cNvPicPr>
            <a:picLocks noChangeAspect="1"/>
          </p:cNvPicPr>
          <p:nvPr/>
        </p:nvPicPr>
        <p:blipFill>
          <a:blip r:embed="rId2">
            <a:extLst/>
          </a:blip>
          <a:srcRect l="0" t="8752" r="0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0" name="iStock-1161002238.jpg" descr="iStock-1161002238.jpg"/>
          <p:cNvPicPr>
            <a:picLocks noChangeAspect="1"/>
          </p:cNvPicPr>
          <p:nvPr/>
        </p:nvPicPr>
        <p:blipFill>
          <a:blip r:embed="rId3">
            <a:extLst/>
          </a:blip>
          <a:srcRect l="19452" t="0" r="0" b="0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1" name="iStock-1298299509.jpg" descr="iStock-1298299509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2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3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4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just">
              <a:lnSpc>
                <a:spcPct val="12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5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26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27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28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31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841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2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33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834" name="LogisticRegressionPlot.pdf" descr="LogisticRegressionPlot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5" name="LogisticRegressionPlot.pdf" descr="LogisticRegressionPlot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6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37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6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39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6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40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842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43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44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45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846" name="unnamed.png" descr="unnamed.png"/>
          <p:cNvPicPr>
            <a:picLocks noChangeAspect="1"/>
          </p:cNvPicPr>
          <p:nvPr/>
        </p:nvPicPr>
        <p:blipFill>
          <a:blip r:embed="rId3">
            <a:extLst/>
          </a:blip>
          <a:srcRect l="11902" t="0" r="0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6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7" name="BatchCorrectionBoxplot.pdf" descr="BatchCorrectionBoxplot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8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50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51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52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3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4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5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8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82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6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83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6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6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6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6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87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b="1" sz="15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7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b="1" sz="15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2" name="3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73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7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4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5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 invalidUrl="" action="" tgtFrame="" tooltip="" history="1" highlightClick="0" endSnd="0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6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47" name="Group"/>
          <p:cNvGrpSpPr/>
          <p:nvPr/>
        </p:nvGrpSpPr>
        <p:grpSpPr>
          <a:xfrm>
            <a:off x="7442978" y="1171185"/>
            <a:ext cx="9739345" cy="3504117"/>
            <a:chOff x="0" y="64630"/>
            <a:chExt cx="9739344" cy="3504116"/>
          </a:xfrm>
        </p:grpSpPr>
        <p:sp>
          <p:nvSpPr>
            <p:cNvPr id="144" name="FROM EXCEL TO R"/>
            <p:cNvSpPr txBox="1"/>
            <p:nvPr/>
          </p:nvSpPr>
          <p:spPr>
            <a:xfrm>
              <a:off x="0" y="740051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45" name="WELCOME TO"/>
            <p:cNvSpPr txBox="1"/>
            <p:nvPr/>
          </p:nvSpPr>
          <p:spPr>
            <a:xfrm>
              <a:off x="2184363" y="64630"/>
              <a:ext cx="6644418" cy="624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750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WELCOME TO</a:t>
              </a:r>
            </a:p>
          </p:txBody>
        </p:sp>
        <p:sp>
          <p:nvSpPr>
            <p:cNvPr id="146" name="Line"/>
            <p:cNvSpPr/>
            <p:nvPr/>
          </p:nvSpPr>
          <p:spPr>
            <a:xfrm>
              <a:off x="114477" y="32736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51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8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49" name="maxresdefault.jpg" descr="maxresdefault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0" name="Excel 2013.png" descr="Excel 201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2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3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4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155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6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7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8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9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0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1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2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3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4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65" name="thecode2-1.png" descr="thecode2-1.png"/>
          <p:cNvPicPr>
            <a:picLocks noChangeAspect="1"/>
          </p:cNvPicPr>
          <p:nvPr/>
        </p:nvPicPr>
        <p:blipFill>
          <a:blip r:embed="rId4">
            <a:extLst/>
          </a:blip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6" name="Oval"/>
          <p:cNvSpPr/>
          <p:nvPr/>
        </p:nvSpPr>
        <p:spPr>
          <a:xfrm flipH="1" rot="20760000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7" name="Triangle"/>
          <p:cNvSpPr/>
          <p:nvPr/>
        </p:nvSpPr>
        <p:spPr>
          <a:xfrm flipH="1" rot="20760000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68" name="unnamed-chunk-5-1.png" descr="unnamed-chunk-5-1.png"/>
          <p:cNvPicPr>
            <a:picLocks noChangeAspect="1"/>
          </p:cNvPicPr>
          <p:nvPr/>
        </p:nvPicPr>
        <p:blipFill>
          <a:blip r:embed="rId5">
            <a:extLst/>
          </a:blip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README-barplot-grid-1.png" descr="README-barplot-grid-1.png"/>
          <p:cNvPicPr>
            <a:picLocks noChangeAspect="1"/>
          </p:cNvPicPr>
          <p:nvPr/>
        </p:nvPicPr>
        <p:blipFill>
          <a:blip r:embed="rId6">
            <a:extLst/>
          </a:blip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0" name="thecode-5.png" descr="thecode-5.png"/>
          <p:cNvPicPr>
            <a:picLocks noChangeAspect="1"/>
          </p:cNvPicPr>
          <p:nvPr/>
        </p:nvPicPr>
        <p:blipFill>
          <a:blip r:embed="rId7">
            <a:extLst/>
          </a:blip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1" name="6TGew.png" descr="6TGew.png"/>
          <p:cNvPicPr>
            <a:picLocks noChangeAspect="1"/>
          </p:cNvPicPr>
          <p:nvPr/>
        </p:nvPicPr>
        <p:blipFill>
          <a:blip r:embed="rId8">
            <a:extLst/>
          </a:blip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2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3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74" name="fig51.png" descr="fig51.png"/>
          <p:cNvPicPr>
            <a:picLocks noChangeAspect="1"/>
          </p:cNvPicPr>
          <p:nvPr/>
        </p:nvPicPr>
        <p:blipFill>
          <a:blip r:embed="rId9">
            <a:extLst/>
          </a:blip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8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5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6" name="Rounded Rectangle"/>
            <p:cNvSpPr/>
            <p:nvPr/>
          </p:nvSpPr>
          <p:spPr>
            <a:xfrm flipH="1" rot="2700000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7" name="Rounded Rectangle"/>
            <p:cNvSpPr/>
            <p:nvPr/>
          </p:nvSpPr>
          <p:spPr>
            <a:xfrm flipH="1" rot="18900000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79" name="3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86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87" name="3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891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8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9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pc="225"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pc="225"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90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896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2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893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894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895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</p:grpSp>
      <p:grpSp>
        <p:nvGrpSpPr>
          <p:cNvPr id="1908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7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898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899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900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906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907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909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 STARTED</a:t>
            </a:r>
          </a:p>
        </p:txBody>
      </p:sp>
      <p:sp>
        <p:nvSpPr>
          <p:cNvPr id="1910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1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2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Import Data:</a:t>
            </a:r>
          </a:p>
        </p:txBody>
      </p:sp>
      <p:sp>
        <p:nvSpPr>
          <p:cNvPr id="1913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4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5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 of Data:</a:t>
            </a:r>
          </a:p>
        </p:txBody>
      </p:sp>
      <p:sp>
        <p:nvSpPr>
          <p:cNvPr id="1916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1917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Linear:</a:t>
            </a:r>
          </a:p>
        </p:txBody>
      </p:sp>
      <p:sp>
        <p:nvSpPr>
          <p:cNvPr id="1918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Logistic:</a:t>
            </a:r>
          </a:p>
        </p:txBody>
      </p:sp>
      <p:sp>
        <p:nvSpPr>
          <p:cNvPr id="1919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0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1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Linear Mixed:</a:t>
            </a:r>
          </a:p>
        </p:txBody>
      </p:sp>
      <p:sp>
        <p:nvSpPr>
          <p:cNvPr id="1922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lmer(y~x + (1|z), data=my.data)</a:t>
            </a:r>
          </a:p>
        </p:txBody>
      </p:sp>
      <p:sp>
        <p:nvSpPr>
          <p:cNvPr id="1923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Emmeans:</a:t>
            </a:r>
          </a:p>
        </p:txBody>
      </p:sp>
      <p:sp>
        <p:nvSpPr>
          <p:cNvPr id="1924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5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6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7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anova(model2, model1)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8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ANOVA:</a:t>
            </a:r>
          </a:p>
        </p:txBody>
      </p:sp>
      <p:sp>
        <p:nvSpPr>
          <p:cNvPr id="1929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Check Type:</a:t>
            </a:r>
          </a:p>
        </p:txBody>
      </p:sp>
      <p:sp>
        <p:nvSpPr>
          <p:cNvPr id="1930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1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Change Type:</a:t>
            </a:r>
          </a:p>
        </p:txBody>
      </p:sp>
      <p:sp>
        <p:nvSpPr>
          <p:cNvPr id="1932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Check Model:</a:t>
            </a:r>
          </a:p>
        </p:txBody>
      </p:sp>
      <p:sp>
        <p:nvSpPr>
          <p:cNvPr id="1933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F-Test:</a:t>
            </a:r>
          </a:p>
        </p:txBody>
      </p:sp>
      <p:sp>
        <p:nvSpPr>
          <p:cNvPr id="1934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pc="-96" sz="1200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5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941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8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939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Statistics in R</a:t>
              </a:r>
            </a:p>
          </p:txBody>
        </p:sp>
        <p:sp>
          <p:nvSpPr>
            <p:cNvPr id="1940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942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43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44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45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46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47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48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49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0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1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2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3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4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5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6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7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8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9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60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61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62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63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64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fill="norm" stroke="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65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966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967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968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969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970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71" name="Freeform 16"/>
          <p:cNvSpPr/>
          <p:nvPr/>
        </p:nvSpPr>
        <p:spPr>
          <a:xfrm flipH="1" rot="10800000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72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1982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3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74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75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76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77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78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79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80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1981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Studio</a:t>
              </a:r>
            </a:p>
          </p:txBody>
        </p:sp>
      </p:grpSp>
      <p:grpSp>
        <p:nvGrpSpPr>
          <p:cNvPr id="1990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3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988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989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1991" name="3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997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4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995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https://www.r-graph-gallery.com/</a:t>
              </a:r>
            </a:p>
          </p:txBody>
        </p:sp>
        <p:sp>
          <p:nvSpPr>
            <p:cNvPr id="1996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186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8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2022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9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pic>
            <p:nvPicPr>
              <p:cNvPr id="2000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01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29643" t="0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2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04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05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10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11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2021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2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DNA</a:t>
                  </a:r>
                </a:p>
              </p:txBody>
            </p:sp>
            <p:sp>
              <p:nvSpPr>
                <p:cNvPr id="2013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RNA</a:t>
                  </a:r>
                </a:p>
              </p:txBody>
            </p:sp>
            <p:sp>
              <p:nvSpPr>
                <p:cNvPr id="2014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PROTEIN</a:t>
                  </a:r>
                </a:p>
              </p:txBody>
            </p:sp>
            <p:grpSp>
              <p:nvGrpSpPr>
                <p:cNvPr id="2017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5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2298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fill="norm" stroke="1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</p:grpSp>
            <p:grpSp>
              <p:nvGrpSpPr>
                <p:cNvPr id="2020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8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2299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fill="norm" stroke="1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</p:grpSp>
          </p:grpSp>
        </p:grpSp>
        <p:sp>
          <p:nvSpPr>
            <p:cNvPr id="2023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24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8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9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0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1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65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66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67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b="1" sz="24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PROTEOMICS DATA</a:t>
              </a:r>
            </a:p>
          </p:txBody>
        </p:sp>
        <p:grpSp>
          <p:nvGrpSpPr>
            <p:cNvPr id="2112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8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8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9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2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3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10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11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grpSp>
          <p:nvGrpSpPr>
            <p:cNvPr id="2182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3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6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7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8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3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4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9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80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81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2183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b="1" sz="24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RNA SEQ DATA</a:t>
              </a:r>
            </a:p>
          </p:txBody>
        </p:sp>
        <p:sp>
          <p:nvSpPr>
            <p:cNvPr id="2184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185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294" name="Group"/>
          <p:cNvGrpSpPr/>
          <p:nvPr/>
        </p:nvGrpSpPr>
        <p:grpSpPr>
          <a:xfrm>
            <a:off x="11161610" y="4579240"/>
            <a:ext cx="11403598" cy="8667663"/>
            <a:chOff x="0" y="0"/>
            <a:chExt cx="11403596" cy="8667661"/>
          </a:xfrm>
        </p:grpSpPr>
        <p:sp>
          <p:nvSpPr>
            <p:cNvPr id="2187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88" name="BIOINFORMATIC ANALYSIS"/>
            <p:cNvSpPr txBox="1"/>
            <p:nvPr/>
          </p:nvSpPr>
          <p:spPr>
            <a:xfrm>
              <a:off x="3197618" y="126729"/>
              <a:ext cx="50083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BIOINFORMATIC ANALYSIS</a:t>
              </a:r>
            </a:p>
          </p:txBody>
        </p:sp>
        <p:grpSp>
          <p:nvGrpSpPr>
            <p:cNvPr id="2293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9" name="NaiURzB.png" descr="NaiURzB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90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DIMENSIONALITY REDUCTION</a:t>
                </a:r>
              </a:p>
            </p:txBody>
          </p:sp>
          <p:sp>
            <p:nvSpPr>
              <p:cNvPr id="2191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CLUSTERING</a:t>
                </a:r>
              </a:p>
            </p:txBody>
          </p:sp>
          <p:grpSp>
            <p:nvGrpSpPr>
              <p:cNvPr id="2228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2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98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0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1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3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9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1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4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5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6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7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8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9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20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22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23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25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26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27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2285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2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9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1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2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7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8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40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41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  <p:grpSp>
              <p:nvGrpSpPr>
                <p:cNvPr id="2256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3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45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46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51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52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54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55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  <p:grpSp>
              <p:nvGrpSpPr>
                <p:cNvPr id="2270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7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5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6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65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66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6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69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  <p:grpSp>
              <p:nvGrpSpPr>
                <p:cNvPr id="2284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7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2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7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8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82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83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</p:grpSp>
          <p:pic>
            <p:nvPicPr>
              <p:cNvPr id="2286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7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NETWORK ANALYSIS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289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MACHINE LEARNING</a:t>
                </a:r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291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292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2295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96" name="HIGH THROUGHPUT DATA"/>
          <p:cNvSpPr txBox="1"/>
          <p:nvPr/>
        </p:nvSpPr>
        <p:spPr>
          <a:xfrm>
            <a:off x="3064250" y="4705970"/>
            <a:ext cx="479583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HIGH THROUGHPUT DATA</a:t>
            </a:r>
          </a:p>
        </p:txBody>
      </p:sp>
      <p:sp>
        <p:nvSpPr>
          <p:cNvPr id="2297" name="3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4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2302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2312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3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04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305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306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307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308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309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310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311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313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2317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4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15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16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b="1" sz="11000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R</a:t>
              </a:r>
            </a:p>
          </p:txBody>
        </p:sp>
      </p:grpSp>
      <p:grpSp>
        <p:nvGrpSpPr>
          <p:cNvPr id="2321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8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 TOP OF THE R ICEBERG </a:t>
              </a:r>
            </a:p>
          </p:txBody>
        </p:sp>
        <p:sp>
          <p:nvSpPr>
            <p:cNvPr id="2319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232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322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STATISTICAL ANALYSIS</a:t>
            </a:r>
          </a:p>
        </p:txBody>
      </p:sp>
      <p:sp>
        <p:nvSpPr>
          <p:cNvPr id="2323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Statistical models (linear, generalized, mixed, …)</a:t>
            </a:r>
          </a:p>
        </p:txBody>
      </p:sp>
      <p:sp>
        <p:nvSpPr>
          <p:cNvPr id="2324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Statistical tests (t-test, chisq, anova, …)</a:t>
            </a:r>
          </a:p>
        </p:txBody>
      </p:sp>
      <p:sp>
        <p:nvSpPr>
          <p:cNvPr id="2325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Survival analysis (Cox, Kaplan meier)</a:t>
            </a:r>
          </a:p>
        </p:txBody>
      </p:sp>
      <p:sp>
        <p:nvSpPr>
          <p:cNvPr id="2326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27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grpSp>
        <p:nvGrpSpPr>
          <p:cNvPr id="2337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8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BIOINFORMATIC ANALYSIS</a:t>
              </a:r>
            </a:p>
          </p:txBody>
        </p:sp>
        <p:sp>
          <p:nvSpPr>
            <p:cNvPr id="2329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MANGEMENT</a:t>
              </a:r>
            </a:p>
          </p:txBody>
        </p:sp>
        <p:sp>
          <p:nvSpPr>
            <p:cNvPr id="2330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EASY PLOTTING</a:t>
              </a:r>
            </a:p>
          </p:txBody>
        </p:sp>
        <p:sp>
          <p:nvSpPr>
            <p:cNvPr id="2331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32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33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34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35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36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338" name="3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37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  <a:extLst/>
          </a:blip>
          <a:srcRect l="0" t="105" r="0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41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2345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2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WANT MO-R-E?</a:t>
              </a:r>
            </a:p>
          </p:txBody>
        </p:sp>
        <p:sp>
          <p:nvSpPr>
            <p:cNvPr id="2343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2344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346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47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Section for Biostatistics offers a number statistics-oriented R courses:</a:t>
            </a:r>
          </a:p>
        </p:txBody>
      </p:sp>
      <p:sp>
        <p:nvSpPr>
          <p:cNvPr id="2348" name="38"/>
          <p:cNvSpPr txBox="1"/>
          <p:nvPr/>
        </p:nvSpPr>
        <p:spPr>
          <a:xfrm>
            <a:off x="374649" y="12998449"/>
            <a:ext cx="59711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34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51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 invalidUrl="" action="" tgtFrame="" tooltip="" history="1" highlightClick="0" endSnd="0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2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55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56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57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lme4: </a:t>
            </a:r>
            <a:r>
              <a:rPr u="sng">
                <a:hlinkClick r:id="rId2" invalidUrl="" action="" tgtFrame="" tooltip="" history="1" highlightClick="0" endSnd="0"/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3" invalidUrl="" action="" tgtFrame="" tooltip="" history="1" highlightClick="0" endSnd="0"/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/>
              <a:t>glmmTMB</a:t>
            </a:r>
            <a:r>
              <a:t>: </a:t>
            </a:r>
            <a:r>
              <a:rPr u="sng">
                <a:hlinkClick r:id="rId4" invalidUrl="" action="" tgtFrame="" tooltip="" history="1" highlightClick="0" endSnd="0"/>
              </a:rPr>
              <a:t>https://cran.r-project.org/web/packages/glmmTMB/index.html</a:t>
            </a:r>
            <a:r>
              <a:t> </a:t>
            </a:r>
          </a:p>
        </p:txBody>
      </p:sp>
      <p:sp>
        <p:nvSpPr>
          <p:cNvPr id="2358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59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60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361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>
            <a:extLst/>
          </a:blip>
          <a:srcRect l="13247" t="9011" r="0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2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Epidemiological Analysis</a:t>
            </a:r>
          </a:p>
        </p:txBody>
      </p:sp>
      <p:sp>
        <p:nvSpPr>
          <p:cNvPr id="2363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Mixed-Effects Models</a:t>
            </a:r>
          </a:p>
        </p:txBody>
      </p:sp>
      <p:sp>
        <p:nvSpPr>
          <p:cNvPr id="2364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Elastic-Net Regression (R</a:t>
            </a:r>
          </a:p>
        </p:txBody>
      </p:sp>
      <p:pic>
        <p:nvPicPr>
          <p:cNvPr id="2365" name="lass.png" descr="lass.png"/>
          <p:cNvPicPr>
            <a:picLocks noChangeAspect="0"/>
          </p:cNvPicPr>
          <p:nvPr/>
        </p:nvPicPr>
        <p:blipFill>
          <a:blip r:embed="rId6">
            <a:extLst/>
          </a:blip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6" name="lass.png" descr="lass.png"/>
          <p:cNvPicPr>
            <a:picLocks noChangeAspect="0"/>
          </p:cNvPicPr>
          <p:nvPr/>
        </p:nvPicPr>
        <p:blipFill>
          <a:blip r:embed="rId6">
            <a:extLst/>
          </a:blip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7" name="maxresdefault.jpg" descr="maxresdefault.jpg"/>
          <p:cNvPicPr>
            <a:picLocks noChangeAspect="1"/>
          </p:cNvPicPr>
          <p:nvPr/>
        </p:nvPicPr>
        <p:blipFill>
          <a:blip r:embed="rId7">
            <a:extLst/>
          </a:blip>
          <a:srcRect l="18656" t="0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8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glmnet:</a:t>
            </a:r>
            <a:r>
              <a:t> </a:t>
            </a:r>
            <a:r>
              <a:rPr u="sng">
                <a:hlinkClick r:id="rId8" invalidUrl="" action="" tgtFrame="" tooltip="" history="1" highlightClick="0" endSnd="0"/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elasticnet: </a:t>
            </a:r>
            <a:r>
              <a:rPr u="sng">
                <a:hlinkClick r:id="rId9" invalidUrl="" action="" tgtFrame="" tooltip="" history="1" highlightClick="0" endSnd="0"/>
              </a:rPr>
              <a:t>https://cran.r-project.org/web/packages/elasticnet/elasticnet.pdf</a:t>
            </a:r>
            <a: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10" invalidUrl="" action="" tgtFrame="" tooltip="" history="1" highlightClick="0" endSnd="0"/>
              </a:rPr>
              <a:t>https://www.datacamp.com/community/tutorials/tutorial-ridge-lasso-elastic-net</a:t>
            </a:r>
            <a:r>
              <a:t> </a:t>
            </a:r>
          </a:p>
        </p:txBody>
      </p:sp>
      <p:sp>
        <p:nvSpPr>
          <p:cNvPr id="2369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70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survival</a:t>
            </a:r>
            <a:r>
              <a:t>: </a:t>
            </a:r>
            <a:r>
              <a:rPr u="sng">
                <a:hlinkClick r:id="rId11" invalidUrl="" action="" tgtFrame="" tooltip="" history="1" highlightClick="0" endSnd="0"/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/>
              <a:t>survminer:</a:t>
            </a:r>
            <a:r>
              <a:t> </a:t>
            </a:r>
            <a:r>
              <a:rPr u="sng">
                <a:hlinkClick r:id="rId12" invalidUrl="" action="" tgtFrame="" tooltip="" history="1" highlightClick="0" endSnd="0"/>
              </a:rPr>
              <a:t>https://cran.r-project.org/web/packages/survminer/survminer.pdf</a:t>
            </a:r>
          </a:p>
          <a:p>
            <a:pPr>
              <a:defRPr sz="1800"/>
            </a:pPr>
            <a:r>
              <a:t>(</a:t>
            </a:r>
            <a:r>
              <a:rPr u="sng">
                <a:hlinkClick r:id="rId13" invalidUrl="" action="" tgtFrame="" tooltip="" history="1" highlightClick="0" endSnd="0"/>
              </a:rPr>
              <a:t>https://rpkgs.datanovia.com/survminer/</a:t>
            </a:r>
            <a:r>
              <a:t> )</a:t>
            </a:r>
          </a:p>
        </p:txBody>
      </p:sp>
      <p:sp>
        <p:nvSpPr>
          <p:cNvPr id="2371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Survival Analysis</a:t>
            </a:r>
          </a:p>
        </p:txBody>
      </p:sp>
      <p:grpSp>
        <p:nvGrpSpPr>
          <p:cNvPr id="2374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2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>
              <a:extLst/>
            </a:blip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3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2375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Epi:</a:t>
            </a:r>
            <a:r>
              <a:t> </a:t>
            </a:r>
            <a:r>
              <a:rPr u="sng">
                <a:hlinkClick r:id="rId15" invalidUrl="" action="" tgtFrame="" tooltip="" history="1" highlightClick="0" endSnd="0"/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pubh: </a:t>
            </a:r>
            <a:r>
              <a:rPr u="sng">
                <a:hlinkClick r:id="rId16" invalidUrl="" action="" tgtFrame="" tooltip="" history="1" highlightClick="0" endSnd="0"/>
              </a:rPr>
              <a:t>https://rviews.rstudio.com/2020/03/05/covid-19-epidemiology-with-r/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7" invalidUrl="" action="" tgtFrame="" tooltip="" history="1" highlightClick="0" endSnd="0"/>
              </a:rPr>
              <a:t>https://cran.r-project.org/web/packages/incidence/vignettes/customize_plot.html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6" invalidUrl="" action="" tgtFrame="" tooltip="" history="1" highlightClick="0" endSnd="0"/>
              </a:rPr>
              <a:t>https://rviews.rstudio.com/2020/03/05/covid-19-epidemiology-with-r/</a:t>
            </a:r>
            <a:r>
              <a:t> </a:t>
            </a:r>
          </a:p>
        </p:txBody>
      </p:sp>
      <p:grpSp>
        <p:nvGrpSpPr>
          <p:cNvPr id="2379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6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7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78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TEASER</a:t>
              </a:r>
            </a:p>
          </p:txBody>
        </p:sp>
      </p:grpSp>
      <p:sp>
        <p:nvSpPr>
          <p:cNvPr id="2380" name="3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83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84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85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86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87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88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89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</a:p>
        </p:txBody>
      </p:sp>
      <p:grpSp>
        <p:nvGrpSpPr>
          <p:cNvPr id="2393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90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Machine Learning</a:t>
              </a:r>
            </a:p>
          </p:txBody>
        </p:sp>
        <p:sp>
          <p:nvSpPr>
            <p:cNvPr id="2391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TEASER</a:t>
              </a:r>
            </a:p>
          </p:txBody>
        </p:sp>
        <p:sp>
          <p:nvSpPr>
            <p:cNvPr id="2392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394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Clustering</a:t>
            </a:r>
          </a:p>
        </p:txBody>
      </p:sp>
      <p:sp>
        <p:nvSpPr>
          <p:cNvPr id="2395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2" invalidUrl="" action="" tgtFrame="" tooltip="" history="1" highlightClick="0" endSnd="0"/>
              </a:rPr>
              <a:t>https://statsandr.com/blog/clustering-analysis-k-means-and-hierarchical-clustering-by-hand-and-in-r/</a:t>
            </a:r>
            <a:r>
              <a:t>  </a:t>
            </a:r>
          </a:p>
        </p:txBody>
      </p:sp>
      <p:sp>
        <p:nvSpPr>
          <p:cNvPr id="2396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Feature Selection: PCA</a:t>
            </a:r>
          </a:p>
        </p:txBody>
      </p:sp>
      <p:sp>
        <p:nvSpPr>
          <p:cNvPr id="2397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Missing Data</a:t>
            </a:r>
          </a:p>
        </p:txBody>
      </p:sp>
      <p:sp>
        <p:nvSpPr>
          <p:cNvPr id="2398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pPr/>
            <a:r>
              <a:t>https://bioconductor.org/packages/release/bioc/vignettes/PCAtools/inst/doc/PCAtools.html</a:t>
            </a:r>
          </a:p>
        </p:txBody>
      </p:sp>
      <p:sp>
        <p:nvSpPr>
          <p:cNvPr id="2399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00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3" invalidUrl="" action="" tgtFrame="" tooltip="" history="1" highlightClick="0" endSnd="0"/>
              </a:rPr>
              <a:t>https://amices.org/mice/</a:t>
            </a:r>
          </a:p>
          <a:p>
            <a:pPr>
              <a:defRPr sz="1800"/>
            </a:pPr>
            <a:r>
              <a:t>https://datascienceplus.com/imputing-missing-data-with-r-mice-package/</a:t>
            </a:r>
          </a:p>
        </p:txBody>
      </p:sp>
      <p:sp>
        <p:nvSpPr>
          <p:cNvPr id="2401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Random Forest</a:t>
            </a:r>
          </a:p>
        </p:txBody>
      </p:sp>
      <p:sp>
        <p:nvSpPr>
          <p:cNvPr id="2402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SVM</a:t>
            </a:r>
          </a:p>
        </p:txBody>
      </p:sp>
      <p:sp>
        <p:nvSpPr>
          <p:cNvPr id="2403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 invalidUrl="" action="" tgtFrame="" tooltip="" history="1" highlightClick="0" endSnd="0"/>
              </a:rPr>
              <a:t>https://www.blopig.com/blog/2017/04/a-very-basic-introduction-to-random-forests-using-r/</a:t>
            </a:r>
            <a:r>
              <a:t> </a:t>
            </a:r>
          </a:p>
        </p:txBody>
      </p:sp>
      <p:sp>
        <p:nvSpPr>
          <p:cNvPr id="2404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05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pPr/>
            <a:r>
              <a:t>https://cran.r-project.org/web/packages/e1071/vignettes/svmdoc.pdf</a:t>
            </a:r>
          </a:p>
        </p:txBody>
      </p:sp>
      <p:sp>
        <p:nvSpPr>
          <p:cNvPr id="2406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kNN</a:t>
            </a:r>
          </a:p>
        </p:txBody>
      </p:sp>
      <p:sp>
        <p:nvSpPr>
          <p:cNvPr id="2407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Neural Networks</a:t>
            </a:r>
          </a:p>
        </p:txBody>
      </p:sp>
      <p:sp>
        <p:nvSpPr>
          <p:cNvPr id="2408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 invalidUrl="" action="" tgtFrame="" tooltip="" history="1" highlightClick="0" endSnd="0"/>
              </a:rPr>
              <a:t>https://www.edureka.co/blog/knn-algorithm-in-r/</a:t>
            </a:r>
            <a:r>
              <a:t> </a:t>
            </a:r>
          </a:p>
        </p:txBody>
      </p:sp>
      <p:sp>
        <p:nvSpPr>
          <p:cNvPr id="2409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10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5" invalidUrl="" action="" tgtFrame="" tooltip="" history="1" highlightClick="0" endSnd="0"/>
              </a:rPr>
              <a:t>https://keras.rstudio.com/</a:t>
            </a:r>
          </a:p>
          <a:p>
            <a:pPr>
              <a:defRPr sz="1800"/>
            </a:pPr>
            <a:r>
              <a:rPr u="sng">
                <a:hlinkClick r:id="rId6" invalidUrl="" action="" tgtFrame="" tooltip="" history="1" highlightClick="0" endSnd="0"/>
              </a:rPr>
              <a:t>https://tensorflow.rstudio.com/</a:t>
            </a:r>
            <a:r>
              <a:t>  </a:t>
            </a:r>
          </a:p>
        </p:txBody>
      </p:sp>
      <p:pic>
        <p:nvPicPr>
          <p:cNvPr id="2411" name="McMOhuQ.png" descr="McMOhuQ.png"/>
          <p:cNvPicPr>
            <a:picLocks noChangeAspect="1"/>
          </p:cNvPicPr>
          <p:nvPr/>
        </p:nvPicPr>
        <p:blipFill>
          <a:blip r:embed="rId7">
            <a:extLst/>
          </a:blip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2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8" invalidUrl="" action="" tgtFrame="" tooltip="" history="1" highlightClick="0" endSnd="0"/>
              </a:rPr>
              <a:t>https://lgatto.github.io/IntroMachineLearningWithR/an-introduction-to-machine-learning-with-r.html</a:t>
            </a:r>
            <a:r>
              <a:t> </a:t>
            </a:r>
          </a:p>
        </p:txBody>
      </p:sp>
      <p:pic>
        <p:nvPicPr>
          <p:cNvPr id="2413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10985" t="8412" r="0" b="0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5232" t="0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0" t="8213" r="0" b="0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3">
            <a:extLst/>
          </a:blip>
          <a:srcRect l="0" t="0" r="0"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Image" descr="Image"/>
          <p:cNvPicPr>
            <a:picLocks noChangeAspect="1"/>
          </p:cNvPicPr>
          <p:nvPr/>
        </p:nvPicPr>
        <p:blipFill>
          <a:blip r:embed="rId16">
            <a:extLst/>
          </a:blip>
          <a:srcRect l="12840" t="3444" r="0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1" name="1*dr3pZsLJg28gKwq0MXp1Mg.png" descr="1*dr3pZsLJg28gKwq0MXp1Mg.png"/>
          <p:cNvPicPr>
            <a:picLocks noChangeAspect="1"/>
          </p:cNvPicPr>
          <p:nvPr/>
        </p:nvPicPr>
        <p:blipFill>
          <a:blip r:embed="rId17">
            <a:extLst/>
          </a:blip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2" name="keras-logo-2018-large-1200.png" descr="keras-logo-2018-large-1200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3" name="4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26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27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28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29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30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</a:p>
        </p:txBody>
      </p:sp>
      <p:grpSp>
        <p:nvGrpSpPr>
          <p:cNvPr id="2434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31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Omics Data</a:t>
              </a:r>
            </a:p>
          </p:txBody>
        </p:sp>
        <p:sp>
          <p:nvSpPr>
            <p:cNvPr id="2432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TEASER</a:t>
              </a:r>
            </a:p>
          </p:txBody>
        </p:sp>
        <p:sp>
          <p:nvSpPr>
            <p:cNvPr id="2433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435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EasyQC</a:t>
            </a:r>
            <a:r>
              <a:t>: </a:t>
            </a:r>
            <a:r>
              <a:rPr u="sng">
                <a:hlinkClick r:id="rId2" invalidUrl="" action="" tgtFrame="" tooltip="" history="1" highlightClick="0" endSnd="0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7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8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More Plotting…</a:t>
            </a:r>
          </a:p>
        </p:txBody>
      </p:sp>
      <p:sp>
        <p:nvSpPr>
          <p:cNvPr id="2439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EasyStrata</a:t>
            </a:r>
            <a:r>
              <a:t>: </a:t>
            </a:r>
            <a:r>
              <a:rPr u="sng">
                <a:hlinkClick r:id="rId2" invalidUrl="" action="" tgtFrame="" tooltip="" history="1" highlightClick="0" endSnd="0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40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41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42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Gene Expression Analysis</a:t>
            </a:r>
            <a:endParaRPr sz="1200"/>
          </a:p>
        </p:txBody>
      </p:sp>
      <p:sp>
        <p:nvSpPr>
          <p:cNvPr id="2443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Single-Cell RNASeq </a:t>
            </a:r>
            <a:endParaRPr sz="1200"/>
          </a:p>
        </p:txBody>
      </p:sp>
      <p:sp>
        <p:nvSpPr>
          <p:cNvPr id="2444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DESeq2, limma, EdgeR, etc.: </a:t>
            </a:r>
            <a:r>
              <a:rPr u="sng">
                <a:hlinkClick r:id="rId3" invalidUrl="" action="" tgtFrame="" tooltip="" history="1" highlightClick="0" endSnd="0"/>
              </a:rPr>
              <a:t>http://www.bioconductor.org/packages/release/BiocViews.html#___RNASeq</a:t>
            </a:r>
            <a:r>
              <a:t> </a:t>
            </a:r>
          </a:p>
        </p:txBody>
      </p:sp>
      <p:sp>
        <p:nvSpPr>
          <p:cNvPr id="2445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46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pPr/>
            <a:r>
              <a:t>https://cran.r-project.org/web/packages/e1071/vignettes/svmdoc.pdf</a:t>
            </a:r>
          </a:p>
        </p:txBody>
      </p:sp>
      <p:sp>
        <p:nvSpPr>
          <p:cNvPr id="2447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Proteomics Analysis</a:t>
            </a:r>
          </a:p>
        </p:txBody>
      </p:sp>
      <p:pic>
        <p:nvPicPr>
          <p:cNvPr id="2448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7006" t="0" r="0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165" t="0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5978" t="0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8898" t="0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0"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4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0" t="0" r="0"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5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7079" t="0" r="0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6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57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2458" name="pmic8083-fig-0008-m.jpg" descr="pmic8083-fig-0008-m.jpg"/>
          <p:cNvPicPr>
            <a:picLocks noChangeAspect="1"/>
          </p:cNvPicPr>
          <p:nvPr/>
        </p:nvPicPr>
        <p:blipFill>
          <a:blip r:embed="rId12">
            <a:extLst/>
          </a:blip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9" name="pmic8083-fig-0008-m.jpg" descr="pmic8083-fig-0008-m.jpg"/>
          <p:cNvPicPr>
            <a:picLocks noChangeAspect="1"/>
          </p:cNvPicPr>
          <p:nvPr/>
        </p:nvPicPr>
        <p:blipFill>
          <a:blip r:embed="rId12">
            <a:extLst/>
          </a:blip>
          <a:srcRect l="3259" t="0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60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13" invalidUrl="" action="" tgtFrame="" tooltip="" history="1" highlightClick="0" endSnd="0"/>
              </a:rPr>
              <a:t>http://www.bioconductor.org/packages/release/BiocViews.html</a:t>
            </a:r>
            <a:r>
              <a:t> </a:t>
            </a:r>
          </a:p>
        </p:txBody>
      </p:sp>
      <p:sp>
        <p:nvSpPr>
          <p:cNvPr id="2461" name="4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467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4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COOL STUFF IN R</a:t>
              </a:r>
            </a:p>
          </p:txBody>
        </p:sp>
        <p:sp>
          <p:nvSpPr>
            <p:cNvPr id="2465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2466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468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PLOTTING IN 3D</a:t>
            </a:r>
          </a:p>
        </p:txBody>
      </p:sp>
      <p:sp>
        <p:nvSpPr>
          <p:cNvPr id="2469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INTERACTIVE PLOTS</a:t>
            </a:r>
          </a:p>
        </p:txBody>
      </p:sp>
      <p:sp>
        <p:nvSpPr>
          <p:cNvPr id="2470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WEBPAGE WITH R SHINY</a:t>
            </a:r>
          </a:p>
        </p:txBody>
      </p:sp>
      <p:sp>
        <p:nvSpPr>
          <p:cNvPr id="2471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DEEP LEARNING</a:t>
            </a:r>
          </a:p>
        </p:txBody>
      </p:sp>
      <p:sp>
        <p:nvSpPr>
          <p:cNvPr id="2472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BAYESIAN STATISTICS</a:t>
            </a:r>
          </a:p>
        </p:txBody>
      </p:sp>
      <p:sp>
        <p:nvSpPr>
          <p:cNvPr id="2473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74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75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76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77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78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79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480" name="1*dr3pZsLJg28gKwq0MXp1Mg.png" descr="1*dr3pZsLJg28gKwq0MXp1Mg.png"/>
          <p:cNvPicPr>
            <a:picLocks noChangeAspect="1"/>
          </p:cNvPicPr>
          <p:nvPr/>
        </p:nvPicPr>
        <p:blipFill>
          <a:blip r:embed="rId2">
            <a:extLst/>
          </a:blip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1" name="keras-logo-2018-large-1200.png" descr="keras-logo-2018-large-12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2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483" name="probabilistic-language-stan.jpg" descr="probabilistic-language-stan.jpg"/>
          <p:cNvPicPr>
            <a:picLocks noChangeAspect="1"/>
          </p:cNvPicPr>
          <p:nvPr/>
        </p:nvPicPr>
        <p:blipFill>
          <a:blip r:embed="rId4">
            <a:extLst/>
          </a:blip>
          <a:srcRect l="0" t="0"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4" name="probabilistic-language-stan.jpg" descr="probabilistic-language-stan.jpg"/>
          <p:cNvPicPr>
            <a:picLocks noChangeAspect="1"/>
          </p:cNvPicPr>
          <p:nvPr/>
        </p:nvPicPr>
        <p:blipFill>
          <a:blip r:embed="rId4">
            <a:extLst/>
          </a:blip>
          <a:srcRect l="29625" t="82186" r="35235" b="0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5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486" name="06_tabsets.png" descr="06_tabsets.png"/>
          <p:cNvPicPr>
            <a:picLocks noChangeAspect="1"/>
          </p:cNvPicPr>
          <p:nvPr/>
        </p:nvPicPr>
        <p:blipFill>
          <a:blip r:embed="rId5">
            <a:extLst/>
          </a:blip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7" name="06_tabsets.png" descr="06_tabsets.png"/>
          <p:cNvPicPr>
            <a:picLocks noChangeAspect="1"/>
          </p:cNvPicPr>
          <p:nvPr/>
        </p:nvPicPr>
        <p:blipFill>
          <a:blip r:embed="rId5">
            <a:extLst/>
          </a:blip>
          <a:srcRect l="0"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8" name="flat,750x1000,075,f.u2.jpg" descr="flat,750x1000,075,f.u2.jpg"/>
          <p:cNvPicPr>
            <a:picLocks noChangeAspect="1"/>
          </p:cNvPicPr>
          <p:nvPr/>
        </p:nvPicPr>
        <p:blipFill>
          <a:blip r:embed="rId6">
            <a:extLst/>
          </a:blip>
          <a:srcRect l="0" t="8826" r="0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9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MAIL AND MESSAGES</a:t>
            </a:r>
          </a:p>
        </p:txBody>
      </p:sp>
      <p:sp>
        <p:nvSpPr>
          <p:cNvPr id="2490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491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>
            <a:extLst/>
          </a:blip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8" invalidUrl="" action="" tgtFrame="" tooltip="" history="1" highlightClick="0" endSnd="0"/>
              </a:rPr>
              <a:t>https://github.com/briandconnelly/pushoverr</a:t>
            </a:r>
            <a:r>
              <a:t> </a:t>
            </a:r>
          </a:p>
        </p:txBody>
      </p:sp>
      <p:pic>
        <p:nvPicPr>
          <p:cNvPr id="2493" name="07 Brands service pages-22_0.png" descr="07 Brands service pages-22_0.png"/>
          <p:cNvPicPr>
            <a:picLocks noChangeAspect="1"/>
          </p:cNvPicPr>
          <p:nvPr/>
        </p:nvPicPr>
        <p:blipFill>
          <a:blip r:embed="rId9">
            <a:extLst/>
          </a:blip>
          <a:srcRect l="0" t="25610" r="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4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0" invalidUrl="" action="" tgtFrame="" tooltip="" history="1" highlightClick="0" endSnd="0"/>
              </a:rPr>
              <a:t>https://mc-stan.org/users/interfaces/rstan</a:t>
            </a:r>
            <a:r>
              <a:t> </a:t>
            </a:r>
          </a:p>
        </p:txBody>
      </p:sp>
      <p:sp>
        <p:nvSpPr>
          <p:cNvPr id="2495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hlinkClick r:id="rId11" invalidUrl="" action="" tgtFrame="" tooltip="" history="1" highlightClick="0" endSnd="0"/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hlinkClick r:id="rId12" invalidUrl="" action="" tgtFrame="" tooltip="" history="1" highlightClick="0" endSnd="0"/>
              </a:rPr>
              <a:t>https://tensorflow.rstudio.com/</a:t>
            </a:r>
            <a:r>
              <a:t> </a:t>
            </a:r>
          </a:p>
        </p:txBody>
      </p:sp>
      <p:sp>
        <p:nvSpPr>
          <p:cNvPr id="2496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3" invalidUrl="" action="" tgtFrame="" tooltip="" history="1" highlightClick="0" endSnd="0"/>
              </a:rPr>
              <a:t>https://plotly-r.com/d-charts.html</a:t>
            </a:r>
            <a:r>
              <a:t> </a:t>
            </a:r>
          </a:p>
        </p:txBody>
      </p:sp>
      <p:sp>
        <p:nvSpPr>
          <p:cNvPr id="2497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498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>
            <a:extLst/>
          </a:blip>
          <a:srcRect l="0" t="6587" r="0" b="0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500" name="view_follow.gif" descr="view_follow.gif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501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02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03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04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05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06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6" invalidUrl="" action="" tgtFrame="" tooltip="" history="1" highlightClick="0" endSnd="0"/>
              </a:rPr>
              <a:t>https://gganimate.com/articles/gganimate.html</a:t>
            </a:r>
            <a:r>
              <a:t> </a:t>
            </a:r>
          </a:p>
        </p:txBody>
      </p:sp>
      <p:sp>
        <p:nvSpPr>
          <p:cNvPr id="2507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7" invalidUrl="" action="" tgtFrame="" tooltip="" history="1" highlightClick="0" endSnd="0"/>
              </a:rPr>
              <a:t>https://shiny.rstudio.com/</a:t>
            </a:r>
            <a:r>
              <a:t> </a:t>
            </a:r>
          </a:p>
        </p:txBody>
      </p:sp>
      <p:pic>
        <p:nvPicPr>
          <p:cNvPr id="2508" name="McMOhuQ.png" descr="McMOhuQ.png"/>
          <p:cNvPicPr>
            <a:picLocks noChangeAspect="1"/>
          </p:cNvPicPr>
          <p:nvPr/>
        </p:nvPicPr>
        <p:blipFill>
          <a:blip r:embed="rId18">
            <a:extLst/>
          </a:blip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9" name="4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1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  <a:extLst/>
          </a:blip>
          <a:srcRect l="0"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2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  <a:extLst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3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4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515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b="1"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THANK YOU FOR LISTENING</a:t>
            </a:r>
          </a:p>
        </p:txBody>
      </p:sp>
      <p:grpSp>
        <p:nvGrpSpPr>
          <p:cNvPr id="2523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21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6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517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518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519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520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pic>
          <p:nvPicPr>
            <p:cNvPr id="2522" name="aqN005R_460s.jpg" descr="aqN005R_460s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85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2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3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184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86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fill="norm" stroke="1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87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fill="norm" stroke="1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88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fill="norm" stroke="1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89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fill="norm" stroke="1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0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fill="norm" stroke="1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1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fill="norm" stroke="1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2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fill="norm" stroke="1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3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fill="norm" stroke="1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4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fill="norm" stroke="1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5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fill="norm" stroke="1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6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97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98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199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0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1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2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3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4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5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6" name="Shape"/>
          <p:cNvSpPr/>
          <p:nvPr/>
        </p:nvSpPr>
        <p:spPr>
          <a:xfrm flipH="1" rot="16200000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7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COMMUNITY</a:t>
            </a:r>
          </a:p>
        </p:txBody>
      </p:sp>
      <p:sp>
        <p:nvSpPr>
          <p:cNvPr id="208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FLEXIBLE</a:t>
            </a:r>
          </a:p>
        </p:txBody>
      </p:sp>
      <p:sp>
        <p:nvSpPr>
          <p:cNvPr id="209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GRAPHICS</a:t>
            </a:r>
          </a:p>
        </p:txBody>
      </p:sp>
      <p:sp>
        <p:nvSpPr>
          <p:cNvPr id="210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OPEN SOURCE</a:t>
            </a:r>
          </a:p>
        </p:txBody>
      </p:sp>
      <p:sp>
        <p:nvSpPr>
          <p:cNvPr id="211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git/github, R Shiny, Rmarkdown, …</a:t>
            </a:r>
          </a:p>
          <a:p>
            <a:pPr lvl="1" marL="91417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2" name="4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3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14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EASY START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</a:p>
        </p:txBody>
      </p:sp>
      <p:grpSp>
        <p:nvGrpSpPr>
          <p:cNvPr id="220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17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218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 COMPARISON</a:t>
              </a:r>
            </a:p>
          </p:txBody>
        </p:sp>
        <p:sp>
          <p:nvSpPr>
            <p:cNvPr id="219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21" name="5"/>
          <p:cNvSpPr txBox="1"/>
          <p:nvPr/>
        </p:nvSpPr>
        <p:spPr>
          <a:xfrm>
            <a:off x="374649" y="13061950"/>
            <a:ext cx="413743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2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3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4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5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229" name="Group"/>
          <p:cNvGrpSpPr/>
          <p:nvPr/>
        </p:nvGrpSpPr>
        <p:grpSpPr>
          <a:xfrm>
            <a:off x="16841623" y="6671938"/>
            <a:ext cx="1613099" cy="1652297"/>
            <a:chOff x="0" y="-28817"/>
            <a:chExt cx="1613098" cy="1652295"/>
          </a:xfrm>
        </p:grpSpPr>
        <p:sp>
          <p:nvSpPr>
            <p:cNvPr id="226" name="Oval"/>
            <p:cNvSpPr/>
            <p:nvPr/>
          </p:nvSpPr>
          <p:spPr>
            <a:xfrm>
              <a:off x="0" y="33156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7" name="Oval"/>
            <p:cNvSpPr/>
            <p:nvPr/>
          </p:nvSpPr>
          <p:spPr>
            <a:xfrm>
              <a:off x="356490" y="79327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8" name="R"/>
            <p:cNvSpPr txBox="1"/>
            <p:nvPr/>
          </p:nvSpPr>
          <p:spPr>
            <a:xfrm>
              <a:off x="411583" y="-28818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39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30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fill="norm" stroke="1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1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fill="norm" stroke="1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2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fill="norm" stroke="1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3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fill="norm" stroke="1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4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fill="norm" stroke="1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5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fill="norm" stroke="1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6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fill="norm" stroke="1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7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fill="norm" stroke="1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8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fill="norm" stroke="1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</p:grpSp>
        <p:grpSp>
          <p:nvGrpSpPr>
            <p:cNvPr id="249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40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fill="norm" stroke="1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1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fill="norm" stroke="1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2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fill="norm" stroke="1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3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fill="norm" stroke="1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4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fill="norm" stroke="1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5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fill="norm" stroke="1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6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fill="norm" stroke="1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7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fill="norm" stroke="1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8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fill="norm" stroke="1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</p:grpSp>
      </p:grpSp>
      <p:pic>
        <p:nvPicPr>
          <p:cNvPr id="251" name="excel-3-xxl.png" descr="excel-3-xx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4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2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3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Big Dataset</a:t>
              </a:r>
            </a:p>
          </p:txBody>
        </p:sp>
      </p:grpSp>
      <p:sp>
        <p:nvSpPr>
          <p:cNvPr id="255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258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56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7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Plotting</a:t>
              </a:r>
            </a:p>
          </p:txBody>
        </p:sp>
      </p:grpSp>
      <p:grpSp>
        <p:nvGrpSpPr>
          <p:cNvPr id="261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59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60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64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2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3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Reproducibility</a:t>
              </a:r>
            </a:p>
          </p:txBody>
        </p:sp>
      </p:grpSp>
      <p:grpSp>
        <p:nvGrpSpPr>
          <p:cNvPr id="267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65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66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68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9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Wrangling</a:t>
              </a:r>
            </a:p>
          </p:txBody>
        </p:sp>
      </p:grpSp>
      <p:grpSp>
        <p:nvGrpSpPr>
          <p:cNvPr id="273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71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72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76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4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5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Analysis</a:t>
              </a: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77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78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280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Max: 1000000 rows and 16000 cols</a:t>
            </a:r>
          </a:p>
        </p:txBody>
      </p:sp>
      <p:sp>
        <p:nvSpPr>
          <p:cNvPr id="281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Upper limit of an object in R is 2^31 </a:t>
            </a:r>
          </a:p>
        </p:txBody>
      </p:sp>
      <p:sp>
        <p:nvSpPr>
          <p:cNvPr id="282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Super flexible, almost everything </a:t>
            </a:r>
          </a:p>
        </p:txBody>
      </p:sp>
      <p:sp>
        <p:nvSpPr>
          <p:cNvPr id="283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Limited to some operations</a:t>
            </a:r>
          </a:p>
        </p:txBody>
      </p:sp>
      <p:sp>
        <p:nvSpPr>
          <p:cNvPr id="284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Stats/bioinf., etc. different fields</a:t>
            </a:r>
          </a:p>
        </p:txBody>
      </p:sp>
      <p:sp>
        <p:nvSpPr>
          <p:cNvPr id="285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Some Stats, mostly math</a:t>
            </a:r>
          </a:p>
        </p:txBody>
      </p:sp>
      <p:sp>
        <p:nvSpPr>
          <p:cNvPr id="286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Highly customised plots</a:t>
            </a:r>
          </a:p>
        </p:txBody>
      </p:sp>
      <p:sp>
        <p:nvSpPr>
          <p:cNvPr id="287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Okay for the basics</a:t>
            </a:r>
          </a:p>
        </p:txBody>
      </p:sp>
      <p:sp>
        <p:nvSpPr>
          <p:cNvPr id="288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Markdown, Git, shiny, etc.</a:t>
            </a:r>
          </a:p>
        </p:txBody>
      </p:sp>
      <p:sp>
        <p:nvSpPr>
          <p:cNvPr id="289" name="Cells are mutable - ‘bad’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Cells are mutable - ‘bad’</a:t>
            </a:r>
          </a:p>
        </p:txBody>
      </p:sp>
      <p:sp>
        <p:nvSpPr>
          <p:cNvPr id="290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1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Great for small/medium data</a:t>
            </a:r>
          </a:p>
        </p:txBody>
      </p:sp>
      <p:sp>
        <p:nvSpPr>
          <p:cNvPr id="292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Especially great for big data</a:t>
            </a:r>
          </a:p>
        </p:txBody>
      </p:sp>
      <p:grpSp>
        <p:nvGrpSpPr>
          <p:cNvPr id="295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3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94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296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97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Quick Overview</a:t>
              </a:r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299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00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04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2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03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07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05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06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ntr" nodeType="after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entr" nodeType="after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Class="entr" nodeType="after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3" grpId="7"/>
      <p:bldP build="whole" bldLvl="1" animBg="1" rev="0" advAuto="0" spid="270" grpId="5"/>
      <p:bldP build="whole" bldLvl="1" animBg="1" rev="0" advAuto="0" spid="284" grpId="13"/>
      <p:bldP build="whole" bldLvl="1" animBg="1" rev="0" advAuto="0" spid="267" grpId="20"/>
      <p:bldP build="whole" bldLvl="1" animBg="1" rev="0" advAuto="0" spid="282" grpId="8"/>
      <p:bldP build="whole" bldLvl="1" animBg="1" rev="0" advAuto="0" spid="273" grpId="6"/>
      <p:bldP build="whole" bldLvl="1" animBg="1" rev="0" advAuto="0" spid="289" grpId="21"/>
      <p:bldP build="whole" bldLvl="1" animBg="1" rev="0" advAuto="0" spid="301" grpId="24"/>
      <p:bldP build="whole" bldLvl="1" animBg="1" rev="0" advAuto="0" spid="264" grpId="19"/>
      <p:bldP build="whole" bldLvl="1" animBg="1" rev="0" advAuto="0" spid="287" grpId="18"/>
      <p:bldP build="whole" bldLvl="1" animBg="1" rev="0" advAuto="0" spid="292" grpId="26"/>
      <p:bldP build="whole" bldLvl="1" animBg="1" rev="0" advAuto="0" spid="258" grpId="14"/>
      <p:bldP build="whole" bldLvl="1" animBg="1" rev="0" advAuto="0" spid="255" grpId="2"/>
      <p:bldP build="whole" bldLvl="1" animBg="1" rev="0" advAuto="0" spid="288" grpId="22"/>
      <p:bldP build="whole" bldLvl="1" animBg="1" rev="0" advAuto="0" spid="280" grpId="4"/>
      <p:bldP build="whole" bldLvl="1" animBg="1" rev="0" advAuto="0" spid="304" grpId="11"/>
      <p:bldP build="whole" bldLvl="1" animBg="1" rev="0" advAuto="0" spid="254" grpId="1"/>
      <p:bldP build="whole" bldLvl="1" animBg="1" rev="0" advAuto="0" spid="285" grpId="12"/>
      <p:bldP build="whole" bldLvl="1" animBg="1" rev="0" advAuto="0" spid="295" grpId="25"/>
      <p:bldP build="whole" bldLvl="1" animBg="1" rev="0" advAuto="0" spid="281" grpId="3"/>
      <p:bldP build="whole" bldLvl="1" animBg="1" rev="0" advAuto="0" spid="307" grpId="16"/>
      <p:bldP build="whole" bldLvl="1" animBg="1" rev="0" advAuto="0" spid="261" grpId="15"/>
      <p:bldP build="whole" bldLvl="1" animBg="1" rev="0" advAuto="0" spid="276" grpId="9"/>
      <p:bldP build="whole" bldLvl="1" animBg="1" rev="0" advAuto="0" spid="298" grpId="23"/>
      <p:bldP build="whole" bldLvl="1" animBg="1" rev="0" advAuto="0" spid="291" grpId="27"/>
      <p:bldP build="whole" bldLvl="1" animBg="1" rev="0" advAuto="0" spid="279" grpId="10"/>
      <p:bldP build="whole" bldLvl="1" animBg="1" rev="0" advAuto="0" spid="286" grpId="17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09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WHAT WILL YOU LEARN IN THIS COURSE? </a:t>
              </a:r>
            </a:p>
          </p:txBody>
        </p:sp>
        <p:sp>
          <p:nvSpPr>
            <p:cNvPr id="310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311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13" name="6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4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fill="norm" stroke="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15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fill="norm" stroke="1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16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fill="norm" stroke="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17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fill="norm" stroke="1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18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19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fill="norm" stroke="1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0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1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fill="norm" stroke="1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2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BASICS</a:t>
            </a:r>
          </a:p>
        </p:txBody>
      </p:sp>
      <p:sp>
        <p:nvSpPr>
          <p:cNvPr id="323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WRANGLING</a:t>
            </a:r>
          </a:p>
        </p:txBody>
      </p:sp>
      <p:sp>
        <p:nvSpPr>
          <p:cNvPr id="324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PLOTTING</a:t>
            </a:r>
          </a:p>
        </p:txBody>
      </p:sp>
      <p:sp>
        <p:nvSpPr>
          <p:cNvPr id="325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REPRODUCIBILITY</a:t>
            </a:r>
          </a:p>
        </p:txBody>
      </p:sp>
      <p:pic>
        <p:nvPicPr>
          <p:cNvPr id="326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331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8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fill="norm" stroke="1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29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30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sp>
        <p:nvSpPr>
          <p:cNvPr id="332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3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4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5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36" name="tidyverse-logo.png" descr="tidyverse-logo.png"/>
          <p:cNvPicPr>
            <a:picLocks noChangeAspect="1"/>
          </p:cNvPicPr>
          <p:nvPr/>
        </p:nvPicPr>
        <p:blipFill>
          <a:blip r:embed="rId3">
            <a:extLst/>
          </a:blip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37" name="rmarkdown.png" descr="rmarkdown.png"/>
          <p:cNvPicPr>
            <a:picLocks noChangeAspect="1"/>
          </p:cNvPicPr>
          <p:nvPr/>
        </p:nvPicPr>
        <p:blipFill>
          <a:blip r:embed="rId4">
            <a:extLst/>
          </a:blip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38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fill="norm" stroke="1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39" name="APPLIED STATISTICS IN R"/>
          <p:cNvSpPr txBox="1"/>
          <p:nvPr/>
        </p:nvSpPr>
        <p:spPr>
          <a:xfrm>
            <a:off x="10206246" y="126272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APPLIED STATISTICS IN R</a:t>
            </a:r>
          </a:p>
        </p:txBody>
      </p:sp>
      <p:grpSp>
        <p:nvGrpSpPr>
          <p:cNvPr id="351" name="Group"/>
          <p:cNvGrpSpPr/>
          <p:nvPr/>
        </p:nvGrpSpPr>
        <p:grpSpPr>
          <a:xfrm>
            <a:off x="10708095" y="11392527"/>
            <a:ext cx="2989869" cy="1128300"/>
            <a:chOff x="0" y="0"/>
            <a:chExt cx="2989868" cy="1128299"/>
          </a:xfrm>
        </p:grpSpPr>
        <p:sp>
          <p:nvSpPr>
            <p:cNvPr id="352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6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45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7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8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9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0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"/>
          <p:cNvSpPr/>
          <p:nvPr/>
        </p:nvSpPr>
        <p:spPr>
          <a:xfrm>
            <a:off x="11875462" y="3571"/>
            <a:ext cx="10925559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pPr/>
          </a:p>
        </p:txBody>
      </p:sp>
      <p:grpSp>
        <p:nvGrpSpPr>
          <p:cNvPr id="363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60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PROGRAM</a:t>
              </a:r>
            </a:p>
          </p:txBody>
        </p:sp>
        <p:sp>
          <p:nvSpPr>
            <p:cNvPr id="361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362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64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pPr/>
          </a:p>
        </p:txBody>
      </p:sp>
      <p:sp>
        <p:nvSpPr>
          <p:cNvPr id="365" name="7"/>
          <p:cNvSpPr txBox="1"/>
          <p:nvPr/>
        </p:nvSpPr>
        <p:spPr>
          <a:xfrm>
            <a:off x="380801" y="12994910"/>
            <a:ext cx="413527" cy="140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66" name="DAY 1: 29.01.30. Aud Mini 1"/>
          <p:cNvSpPr txBox="1"/>
          <p:nvPr/>
        </p:nvSpPr>
        <p:spPr>
          <a:xfrm>
            <a:off x="2025019" y="5598690"/>
            <a:ext cx="4943833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b="1"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DAY 1: </a:t>
            </a:r>
            <a:r>
              <a:rPr b="0"/>
              <a:t>29.01.30. Aud Mini 1</a:t>
            </a:r>
            <a:r>
              <a:rPr b="0" sz="1200"/>
              <a:t> </a:t>
            </a:r>
          </a:p>
        </p:txBody>
      </p:sp>
      <p:sp>
        <p:nvSpPr>
          <p:cNvPr id="367" name="DAY 2: Holst aud."/>
          <p:cNvSpPr txBox="1"/>
          <p:nvPr/>
        </p:nvSpPr>
        <p:spPr>
          <a:xfrm>
            <a:off x="12212019" y="5609479"/>
            <a:ext cx="3185242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b="1"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DAY 2: </a:t>
            </a:r>
            <a:r>
              <a:rPr b="0"/>
              <a:t>Holst aud.</a:t>
            </a:r>
            <a:r>
              <a:rPr b="0" sz="1200"/>
              <a:t> </a:t>
            </a:r>
          </a:p>
        </p:txBody>
      </p:sp>
      <p:sp>
        <p:nvSpPr>
          <p:cNvPr id="368" name="DATES: 04-03 &amp; 05-03, 2024"/>
          <p:cNvSpPr txBox="1"/>
          <p:nvPr/>
        </p:nvSpPr>
        <p:spPr>
          <a:xfrm>
            <a:off x="1954847" y="4243043"/>
            <a:ext cx="5084177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b="1"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DATES: </a:t>
            </a:r>
            <a:r>
              <a:rPr b="0"/>
              <a:t>04-03 &amp; 05-03, 2024</a:t>
            </a:r>
          </a:p>
        </p:txBody>
      </p:sp>
      <p:sp>
        <p:nvSpPr>
          <p:cNvPr id="369" name="PLACE: Faculty of Health and Medical Sciences, Panum, Blegdamsvej 3B, 2200 København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PLACE:</a:t>
            </a:r>
            <a:r>
              <a:t> Faculty of Health and Medical Sciences, Panum, Blegdamsvej 3B, 2200 København</a:t>
            </a:r>
          </a:p>
        </p:txBody>
      </p:sp>
      <p:sp>
        <p:nvSpPr>
          <p:cNvPr id="370" name="08:30 - Installation Issues &amp; Coffee…"/>
          <p:cNvSpPr txBox="1"/>
          <p:nvPr/>
        </p:nvSpPr>
        <p:spPr>
          <a:xfrm>
            <a:off x="2094644" y="6954336"/>
            <a:ext cx="6016399" cy="5130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08:30 - Installation Issues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Introduction to R Basics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10:00 - Rstudio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10:45 -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11:00 - Tidyverse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14:30 -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14:45 - Rmarkdown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15:15 - Rmarkdown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16:00 - Q&amp;A - See you tomorrow</a:t>
            </a:r>
          </a:p>
        </p:txBody>
      </p:sp>
      <p:sp>
        <p:nvSpPr>
          <p:cNvPr id="371" name="08:30 - Coffee…"/>
          <p:cNvSpPr txBox="1"/>
          <p:nvPr/>
        </p:nvSpPr>
        <p:spPr>
          <a:xfrm>
            <a:off x="12154947" y="7208336"/>
            <a:ext cx="7780757" cy="4673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08:30 -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ggplot2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10:00 - ggplot2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10:45 -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11:00 - Applied Statistics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Applied Statistics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14:30 -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14:45 - Basic Data Analysis Exercise</a:t>
            </a:r>
            <a:r>
              <a:rPr sz="1200"/>
              <a:t> </a:t>
            </a:r>
            <a:endParaRPr sz="120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15:45 - Cool things in R &amp; Course Evaluation </a:t>
            </a:r>
          </a:p>
        </p:txBody>
      </p:sp>
      <p:sp>
        <p:nvSpPr>
          <p:cNvPr id="372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90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5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fill="norm" stroke="1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6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fill="norm" stroke="1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7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fill="norm" stroke="1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8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fill="norm" stroke="1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9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fill="norm" stroke="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0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fill="norm" stroke="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1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fill="norm" stroke="1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2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fill="norm" stroke="1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3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fill="norm" stroke="1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4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fill="norm" stroke="1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5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fill="norm" stroke="1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6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fill="norm" stroke="1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7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fill="norm" stroke="1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8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fill="norm" stroke="1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9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fill="norm" stroke="1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91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95" name="Group"/>
          <p:cNvGrpSpPr/>
          <p:nvPr/>
        </p:nvGrpSpPr>
        <p:grpSpPr>
          <a:xfrm>
            <a:off x="7341378" y="1269836"/>
            <a:ext cx="10532301" cy="3789415"/>
            <a:chOff x="0" y="69892"/>
            <a:chExt cx="10532300" cy="3789413"/>
          </a:xfrm>
        </p:grpSpPr>
        <p:sp>
          <p:nvSpPr>
            <p:cNvPr id="392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3" name="FROM EXCEL TO R"/>
            <p:cNvSpPr txBox="1"/>
            <p:nvPr/>
          </p:nvSpPr>
          <p:spPr>
            <a:xfrm>
              <a:off x="2362209" y="69892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750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394" name="Line"/>
            <p:cNvSpPr/>
            <p:nvPr/>
          </p:nvSpPr>
          <p:spPr>
            <a:xfrm>
              <a:off x="123798" y="354020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399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6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97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98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sp>
        <p:nvSpPr>
          <p:cNvPr id="400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fill="norm" stroke="1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01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fill="norm" stroke="1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